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3" r:id="rId4"/>
    <p:sldId id="262" r:id="rId5"/>
    <p:sldId id="284" r:id="rId6"/>
    <p:sldId id="261" r:id="rId7"/>
    <p:sldId id="287" r:id="rId8"/>
    <p:sldId id="286" r:id="rId9"/>
    <p:sldId id="280" r:id="rId10"/>
    <p:sldId id="281" r:id="rId11"/>
    <p:sldId id="288" r:id="rId12"/>
    <p:sldId id="275" r:id="rId13"/>
    <p:sldId id="263" r:id="rId14"/>
    <p:sldId id="290" r:id="rId15"/>
    <p:sldId id="264" r:id="rId16"/>
    <p:sldId id="277" r:id="rId17"/>
    <p:sldId id="295" r:id="rId18"/>
    <p:sldId id="296" r:id="rId19"/>
    <p:sldId id="297" r:id="rId20"/>
    <p:sldId id="273" r:id="rId21"/>
    <p:sldId id="294" r:id="rId22"/>
    <p:sldId id="279" r:id="rId23"/>
    <p:sldId id="265" r:id="rId24"/>
    <p:sldId id="267" r:id="rId25"/>
    <p:sldId id="268" r:id="rId26"/>
    <p:sldId id="276" r:id="rId27"/>
    <p:sldId id="291" r:id="rId28"/>
    <p:sldId id="292" r:id="rId29"/>
    <p:sldId id="278" r:id="rId30"/>
    <p:sldId id="29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231"/>
    <a:srgbClr val="B6A2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74"/>
  </p:normalViewPr>
  <p:slideViewPr>
    <p:cSldViewPr snapToGrid="0" snapToObjects="1">
      <p:cViewPr>
        <p:scale>
          <a:sx n="112" d="100"/>
          <a:sy n="112" d="100"/>
        </p:scale>
        <p:origin x="600" y="408"/>
      </p:cViewPr>
      <p:guideLst>
        <p:guide orient="horz" pos="215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074EE-7FBE-4AD7-89FC-6B6E380A4E65}" type="doc">
      <dgm:prSet loTypeId="urn:microsoft.com/office/officeart/2005/8/layout/venn1" loCatId="relationship" qsTypeId="urn:microsoft.com/office/officeart/2005/8/quickstyle/simple1" qsCatId="simple" csTypeId="urn:microsoft.com/office/officeart/2005/8/colors/accent1_2" csCatId="accent1" phldr="1"/>
      <dgm:spPr/>
    </dgm:pt>
    <dgm:pt modelId="{A646448A-735D-4667-B372-668E3FC6AFA8}">
      <dgm:prSet phldrT="[Text]"/>
      <dgm:spPr/>
      <dgm:t>
        <a:bodyPr/>
        <a:lstStyle/>
        <a:p>
          <a:r>
            <a:rPr lang="en-US" b="1" dirty="0" smtClean="0"/>
            <a:t>Autonomy</a:t>
          </a:r>
          <a:endParaRPr lang="en-US" b="1" dirty="0"/>
        </a:p>
      </dgm:t>
    </dgm:pt>
    <dgm:pt modelId="{BF87B094-C505-4572-897E-3FDC094B4B5C}" type="parTrans" cxnId="{9D165382-0DA7-433A-ADEE-4AF03B085B71}">
      <dgm:prSet/>
      <dgm:spPr/>
      <dgm:t>
        <a:bodyPr/>
        <a:lstStyle/>
        <a:p>
          <a:endParaRPr lang="en-US"/>
        </a:p>
      </dgm:t>
    </dgm:pt>
    <dgm:pt modelId="{8DFD65EC-B40A-443F-AD91-9749A2F29258}" type="sibTrans" cxnId="{9D165382-0DA7-433A-ADEE-4AF03B085B71}">
      <dgm:prSet/>
      <dgm:spPr/>
      <dgm:t>
        <a:bodyPr/>
        <a:lstStyle/>
        <a:p>
          <a:endParaRPr lang="en-US"/>
        </a:p>
      </dgm:t>
    </dgm:pt>
    <dgm:pt modelId="{3DA77CC0-ECF7-4A5C-8009-044E0F47A714}">
      <dgm:prSet phldrT="[Text]"/>
      <dgm:spPr/>
      <dgm:t>
        <a:bodyPr/>
        <a:lstStyle/>
        <a:p>
          <a:r>
            <a:rPr lang="en-US" b="1" dirty="0" smtClean="0"/>
            <a:t>Justice</a:t>
          </a:r>
          <a:endParaRPr lang="en-US" b="1" dirty="0"/>
        </a:p>
      </dgm:t>
    </dgm:pt>
    <dgm:pt modelId="{40F8F3E0-89AC-4BB2-976E-ED6093CF34E5}" type="parTrans" cxnId="{7C943705-C60C-4366-82C9-A09A7AF05709}">
      <dgm:prSet/>
      <dgm:spPr/>
      <dgm:t>
        <a:bodyPr/>
        <a:lstStyle/>
        <a:p>
          <a:endParaRPr lang="en-US"/>
        </a:p>
      </dgm:t>
    </dgm:pt>
    <dgm:pt modelId="{5AA5641C-B90D-4786-8226-894C676D7DBA}" type="sibTrans" cxnId="{7C943705-C60C-4366-82C9-A09A7AF05709}">
      <dgm:prSet/>
      <dgm:spPr/>
      <dgm:t>
        <a:bodyPr/>
        <a:lstStyle/>
        <a:p>
          <a:endParaRPr lang="en-US"/>
        </a:p>
      </dgm:t>
    </dgm:pt>
    <dgm:pt modelId="{AEE1DE7C-FCB9-4830-8951-BB0EBBF553E5}">
      <dgm:prSet phldrT="[Text]"/>
      <dgm:spPr/>
      <dgm:t>
        <a:bodyPr/>
        <a:lstStyle/>
        <a:p>
          <a:r>
            <a:rPr lang="en-US" b="1" dirty="0" smtClean="0"/>
            <a:t>Beneficence</a:t>
          </a:r>
          <a:endParaRPr lang="en-US" b="1" dirty="0"/>
        </a:p>
      </dgm:t>
    </dgm:pt>
    <dgm:pt modelId="{2D26D56F-C491-46E3-915F-6A4778BD49B8}" type="parTrans" cxnId="{7968E13A-0B42-4653-8AA9-AE9AC6286BD3}">
      <dgm:prSet/>
      <dgm:spPr/>
      <dgm:t>
        <a:bodyPr/>
        <a:lstStyle/>
        <a:p>
          <a:endParaRPr lang="en-US"/>
        </a:p>
      </dgm:t>
    </dgm:pt>
    <dgm:pt modelId="{FB7A82F9-3D67-4D58-ABCD-4CBE52B2ABA9}" type="sibTrans" cxnId="{7968E13A-0B42-4653-8AA9-AE9AC6286BD3}">
      <dgm:prSet/>
      <dgm:spPr/>
      <dgm:t>
        <a:bodyPr/>
        <a:lstStyle/>
        <a:p>
          <a:endParaRPr lang="en-US"/>
        </a:p>
      </dgm:t>
    </dgm:pt>
    <dgm:pt modelId="{41C8AD61-C245-485F-82C8-2F02D17EC950}" type="pres">
      <dgm:prSet presAssocID="{A6C074EE-7FBE-4AD7-89FC-6B6E380A4E65}" presName="compositeShape" presStyleCnt="0">
        <dgm:presLayoutVars>
          <dgm:chMax val="7"/>
          <dgm:dir/>
          <dgm:resizeHandles val="exact"/>
        </dgm:presLayoutVars>
      </dgm:prSet>
      <dgm:spPr/>
    </dgm:pt>
    <dgm:pt modelId="{C2C8B092-D976-4D5F-87A7-D7DA2D9BDD07}" type="pres">
      <dgm:prSet presAssocID="{A646448A-735D-4667-B372-668E3FC6AFA8}" presName="circ1" presStyleLbl="vennNode1" presStyleIdx="0" presStyleCnt="3"/>
      <dgm:spPr/>
      <dgm:t>
        <a:bodyPr/>
        <a:lstStyle/>
        <a:p>
          <a:endParaRPr lang="en-US"/>
        </a:p>
      </dgm:t>
    </dgm:pt>
    <dgm:pt modelId="{C12F5362-C347-4AE3-9548-53F79B519B4B}" type="pres">
      <dgm:prSet presAssocID="{A646448A-735D-4667-B372-668E3FC6AFA8}" presName="circ1Tx" presStyleLbl="revTx" presStyleIdx="0" presStyleCnt="0">
        <dgm:presLayoutVars>
          <dgm:chMax val="0"/>
          <dgm:chPref val="0"/>
          <dgm:bulletEnabled val="1"/>
        </dgm:presLayoutVars>
      </dgm:prSet>
      <dgm:spPr/>
      <dgm:t>
        <a:bodyPr/>
        <a:lstStyle/>
        <a:p>
          <a:endParaRPr lang="en-US"/>
        </a:p>
      </dgm:t>
    </dgm:pt>
    <dgm:pt modelId="{E104E331-AA99-43EB-875E-4476CBBFADB5}" type="pres">
      <dgm:prSet presAssocID="{3DA77CC0-ECF7-4A5C-8009-044E0F47A714}" presName="circ2" presStyleLbl="vennNode1" presStyleIdx="1" presStyleCnt="3" custLinFactNeighborX="-113" custLinFactNeighborY="-45"/>
      <dgm:spPr/>
      <dgm:t>
        <a:bodyPr/>
        <a:lstStyle/>
        <a:p>
          <a:endParaRPr lang="en-US"/>
        </a:p>
      </dgm:t>
    </dgm:pt>
    <dgm:pt modelId="{DED52292-7259-430D-9F28-2145B2B3DA67}" type="pres">
      <dgm:prSet presAssocID="{3DA77CC0-ECF7-4A5C-8009-044E0F47A714}" presName="circ2Tx" presStyleLbl="revTx" presStyleIdx="0" presStyleCnt="0">
        <dgm:presLayoutVars>
          <dgm:chMax val="0"/>
          <dgm:chPref val="0"/>
          <dgm:bulletEnabled val="1"/>
        </dgm:presLayoutVars>
      </dgm:prSet>
      <dgm:spPr/>
      <dgm:t>
        <a:bodyPr/>
        <a:lstStyle/>
        <a:p>
          <a:endParaRPr lang="en-US"/>
        </a:p>
      </dgm:t>
    </dgm:pt>
    <dgm:pt modelId="{D83CE7FF-FD87-4B06-8A56-6BE3F844B7BD}" type="pres">
      <dgm:prSet presAssocID="{AEE1DE7C-FCB9-4830-8951-BB0EBBF553E5}" presName="circ3" presStyleLbl="vennNode1" presStyleIdx="2" presStyleCnt="3"/>
      <dgm:spPr/>
      <dgm:t>
        <a:bodyPr/>
        <a:lstStyle/>
        <a:p>
          <a:endParaRPr lang="en-US"/>
        </a:p>
      </dgm:t>
    </dgm:pt>
    <dgm:pt modelId="{F0ABC441-646C-4AA6-8AF5-E2954B2CC1DF}" type="pres">
      <dgm:prSet presAssocID="{AEE1DE7C-FCB9-4830-8951-BB0EBBF553E5}" presName="circ3Tx" presStyleLbl="revTx" presStyleIdx="0" presStyleCnt="0">
        <dgm:presLayoutVars>
          <dgm:chMax val="0"/>
          <dgm:chPref val="0"/>
          <dgm:bulletEnabled val="1"/>
        </dgm:presLayoutVars>
      </dgm:prSet>
      <dgm:spPr/>
      <dgm:t>
        <a:bodyPr/>
        <a:lstStyle/>
        <a:p>
          <a:endParaRPr lang="en-US"/>
        </a:p>
      </dgm:t>
    </dgm:pt>
  </dgm:ptLst>
  <dgm:cxnLst>
    <dgm:cxn modelId="{9D165382-0DA7-433A-ADEE-4AF03B085B71}" srcId="{A6C074EE-7FBE-4AD7-89FC-6B6E380A4E65}" destId="{A646448A-735D-4667-B372-668E3FC6AFA8}" srcOrd="0" destOrd="0" parTransId="{BF87B094-C505-4572-897E-3FDC094B4B5C}" sibTransId="{8DFD65EC-B40A-443F-AD91-9749A2F29258}"/>
    <dgm:cxn modelId="{7968E13A-0B42-4653-8AA9-AE9AC6286BD3}" srcId="{A6C074EE-7FBE-4AD7-89FC-6B6E380A4E65}" destId="{AEE1DE7C-FCB9-4830-8951-BB0EBBF553E5}" srcOrd="2" destOrd="0" parTransId="{2D26D56F-C491-46E3-915F-6A4778BD49B8}" sibTransId="{FB7A82F9-3D67-4D58-ABCD-4CBE52B2ABA9}"/>
    <dgm:cxn modelId="{E63792EF-4BFB-4293-B95C-51D31B799C11}" type="presOf" srcId="{3DA77CC0-ECF7-4A5C-8009-044E0F47A714}" destId="{E104E331-AA99-43EB-875E-4476CBBFADB5}" srcOrd="0" destOrd="0" presId="urn:microsoft.com/office/officeart/2005/8/layout/venn1"/>
    <dgm:cxn modelId="{21ED6325-E4DD-4DD8-8332-AD482FD79111}" type="presOf" srcId="{A646448A-735D-4667-B372-668E3FC6AFA8}" destId="{C2C8B092-D976-4D5F-87A7-D7DA2D9BDD07}" srcOrd="0" destOrd="0" presId="urn:microsoft.com/office/officeart/2005/8/layout/venn1"/>
    <dgm:cxn modelId="{7C943705-C60C-4366-82C9-A09A7AF05709}" srcId="{A6C074EE-7FBE-4AD7-89FC-6B6E380A4E65}" destId="{3DA77CC0-ECF7-4A5C-8009-044E0F47A714}" srcOrd="1" destOrd="0" parTransId="{40F8F3E0-89AC-4BB2-976E-ED6093CF34E5}" sibTransId="{5AA5641C-B90D-4786-8226-894C676D7DBA}"/>
    <dgm:cxn modelId="{0C6AF354-7681-427C-9BB3-9D31D6E30424}" type="presOf" srcId="{AEE1DE7C-FCB9-4830-8951-BB0EBBF553E5}" destId="{F0ABC441-646C-4AA6-8AF5-E2954B2CC1DF}" srcOrd="1" destOrd="0" presId="urn:microsoft.com/office/officeart/2005/8/layout/venn1"/>
    <dgm:cxn modelId="{AAC9339E-5E5C-45D6-BE7B-C234FBB95B37}" type="presOf" srcId="{AEE1DE7C-FCB9-4830-8951-BB0EBBF553E5}" destId="{D83CE7FF-FD87-4B06-8A56-6BE3F844B7BD}" srcOrd="0" destOrd="0" presId="urn:microsoft.com/office/officeart/2005/8/layout/venn1"/>
    <dgm:cxn modelId="{D72387EB-0273-4AF9-8856-E4DA872D300E}" type="presOf" srcId="{A6C074EE-7FBE-4AD7-89FC-6B6E380A4E65}" destId="{41C8AD61-C245-485F-82C8-2F02D17EC950}" srcOrd="0" destOrd="0" presId="urn:microsoft.com/office/officeart/2005/8/layout/venn1"/>
    <dgm:cxn modelId="{561F8B10-03E8-4FED-9406-68C076DD115B}" type="presOf" srcId="{3DA77CC0-ECF7-4A5C-8009-044E0F47A714}" destId="{DED52292-7259-430D-9F28-2145B2B3DA67}" srcOrd="1" destOrd="0" presId="urn:microsoft.com/office/officeart/2005/8/layout/venn1"/>
    <dgm:cxn modelId="{26781D30-18E3-4AA6-AAAA-048CA2DC2890}" type="presOf" srcId="{A646448A-735D-4667-B372-668E3FC6AFA8}" destId="{C12F5362-C347-4AE3-9548-53F79B519B4B}" srcOrd="1" destOrd="0" presId="urn:microsoft.com/office/officeart/2005/8/layout/venn1"/>
    <dgm:cxn modelId="{437604BA-E880-4427-86D1-2A00CE1F9C52}" type="presParOf" srcId="{41C8AD61-C245-485F-82C8-2F02D17EC950}" destId="{C2C8B092-D976-4D5F-87A7-D7DA2D9BDD07}" srcOrd="0" destOrd="0" presId="urn:microsoft.com/office/officeart/2005/8/layout/venn1"/>
    <dgm:cxn modelId="{32F7F8A1-5ABC-49B2-9FED-BCB73238CA8D}" type="presParOf" srcId="{41C8AD61-C245-485F-82C8-2F02D17EC950}" destId="{C12F5362-C347-4AE3-9548-53F79B519B4B}" srcOrd="1" destOrd="0" presId="urn:microsoft.com/office/officeart/2005/8/layout/venn1"/>
    <dgm:cxn modelId="{F2EA3559-FEA7-4176-8AF7-B16967D82CCF}" type="presParOf" srcId="{41C8AD61-C245-485F-82C8-2F02D17EC950}" destId="{E104E331-AA99-43EB-875E-4476CBBFADB5}" srcOrd="2" destOrd="0" presId="urn:microsoft.com/office/officeart/2005/8/layout/venn1"/>
    <dgm:cxn modelId="{01C8AD25-5A0D-4C54-A862-F76064581AE7}" type="presParOf" srcId="{41C8AD61-C245-485F-82C8-2F02D17EC950}" destId="{DED52292-7259-430D-9F28-2145B2B3DA67}" srcOrd="3" destOrd="0" presId="urn:microsoft.com/office/officeart/2005/8/layout/venn1"/>
    <dgm:cxn modelId="{70F03FE4-CFC5-409D-A887-CA47C5A1EC5E}" type="presParOf" srcId="{41C8AD61-C245-485F-82C8-2F02D17EC950}" destId="{D83CE7FF-FD87-4B06-8A56-6BE3F844B7BD}" srcOrd="4" destOrd="0" presId="urn:microsoft.com/office/officeart/2005/8/layout/venn1"/>
    <dgm:cxn modelId="{C99A6818-4ABC-4C2E-9ADD-6D21D79108FF}" type="presParOf" srcId="{41C8AD61-C245-485F-82C8-2F02D17EC950}" destId="{F0ABC441-646C-4AA6-8AF5-E2954B2CC1D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074EE-7FBE-4AD7-89FC-6B6E380A4E65}" type="doc">
      <dgm:prSet loTypeId="urn:microsoft.com/office/officeart/2005/8/layout/venn1" loCatId="relationship" qsTypeId="urn:microsoft.com/office/officeart/2005/8/quickstyle/simple1" qsCatId="simple" csTypeId="urn:microsoft.com/office/officeart/2005/8/colors/accent1_2" csCatId="accent1" phldr="1"/>
      <dgm:spPr/>
    </dgm:pt>
    <dgm:pt modelId="{A646448A-735D-4667-B372-668E3FC6AFA8}">
      <dgm:prSet phldrT="[Text]"/>
      <dgm:spPr/>
      <dgm:t>
        <a:bodyPr/>
        <a:lstStyle/>
        <a:p>
          <a:r>
            <a:rPr lang="en-US" b="1" dirty="0" smtClean="0"/>
            <a:t>Autonomy</a:t>
          </a:r>
          <a:endParaRPr lang="en-US" b="1" dirty="0"/>
        </a:p>
      </dgm:t>
    </dgm:pt>
    <dgm:pt modelId="{BF87B094-C505-4572-897E-3FDC094B4B5C}" type="parTrans" cxnId="{9D165382-0DA7-433A-ADEE-4AF03B085B71}">
      <dgm:prSet/>
      <dgm:spPr/>
      <dgm:t>
        <a:bodyPr/>
        <a:lstStyle/>
        <a:p>
          <a:endParaRPr lang="en-US"/>
        </a:p>
      </dgm:t>
    </dgm:pt>
    <dgm:pt modelId="{8DFD65EC-B40A-443F-AD91-9749A2F29258}" type="sibTrans" cxnId="{9D165382-0DA7-433A-ADEE-4AF03B085B71}">
      <dgm:prSet/>
      <dgm:spPr/>
      <dgm:t>
        <a:bodyPr/>
        <a:lstStyle/>
        <a:p>
          <a:endParaRPr lang="en-US"/>
        </a:p>
      </dgm:t>
    </dgm:pt>
    <dgm:pt modelId="{3DA77CC0-ECF7-4A5C-8009-044E0F47A714}">
      <dgm:prSet phldrT="[Text]"/>
      <dgm:spPr/>
      <dgm:t>
        <a:bodyPr/>
        <a:lstStyle/>
        <a:p>
          <a:r>
            <a:rPr lang="en-US" b="1" dirty="0" smtClean="0"/>
            <a:t>Justice</a:t>
          </a:r>
          <a:endParaRPr lang="en-US" b="1" dirty="0"/>
        </a:p>
      </dgm:t>
    </dgm:pt>
    <dgm:pt modelId="{40F8F3E0-89AC-4BB2-976E-ED6093CF34E5}" type="parTrans" cxnId="{7C943705-C60C-4366-82C9-A09A7AF05709}">
      <dgm:prSet/>
      <dgm:spPr/>
      <dgm:t>
        <a:bodyPr/>
        <a:lstStyle/>
        <a:p>
          <a:endParaRPr lang="en-US"/>
        </a:p>
      </dgm:t>
    </dgm:pt>
    <dgm:pt modelId="{5AA5641C-B90D-4786-8226-894C676D7DBA}" type="sibTrans" cxnId="{7C943705-C60C-4366-82C9-A09A7AF05709}">
      <dgm:prSet/>
      <dgm:spPr/>
      <dgm:t>
        <a:bodyPr/>
        <a:lstStyle/>
        <a:p>
          <a:endParaRPr lang="en-US"/>
        </a:p>
      </dgm:t>
    </dgm:pt>
    <dgm:pt modelId="{AEE1DE7C-FCB9-4830-8951-BB0EBBF553E5}">
      <dgm:prSet phldrT="[Text]"/>
      <dgm:spPr/>
      <dgm:t>
        <a:bodyPr/>
        <a:lstStyle/>
        <a:p>
          <a:r>
            <a:rPr lang="en-US" b="1" dirty="0" smtClean="0"/>
            <a:t>Beneficence</a:t>
          </a:r>
          <a:endParaRPr lang="en-US" b="1" dirty="0"/>
        </a:p>
      </dgm:t>
    </dgm:pt>
    <dgm:pt modelId="{2D26D56F-C491-46E3-915F-6A4778BD49B8}" type="parTrans" cxnId="{7968E13A-0B42-4653-8AA9-AE9AC6286BD3}">
      <dgm:prSet/>
      <dgm:spPr/>
      <dgm:t>
        <a:bodyPr/>
        <a:lstStyle/>
        <a:p>
          <a:endParaRPr lang="en-US"/>
        </a:p>
      </dgm:t>
    </dgm:pt>
    <dgm:pt modelId="{FB7A82F9-3D67-4D58-ABCD-4CBE52B2ABA9}" type="sibTrans" cxnId="{7968E13A-0B42-4653-8AA9-AE9AC6286BD3}">
      <dgm:prSet/>
      <dgm:spPr/>
      <dgm:t>
        <a:bodyPr/>
        <a:lstStyle/>
        <a:p>
          <a:endParaRPr lang="en-US"/>
        </a:p>
      </dgm:t>
    </dgm:pt>
    <dgm:pt modelId="{41C8AD61-C245-485F-82C8-2F02D17EC950}" type="pres">
      <dgm:prSet presAssocID="{A6C074EE-7FBE-4AD7-89FC-6B6E380A4E65}" presName="compositeShape" presStyleCnt="0">
        <dgm:presLayoutVars>
          <dgm:chMax val="7"/>
          <dgm:dir/>
          <dgm:resizeHandles val="exact"/>
        </dgm:presLayoutVars>
      </dgm:prSet>
      <dgm:spPr/>
    </dgm:pt>
    <dgm:pt modelId="{C2C8B092-D976-4D5F-87A7-D7DA2D9BDD07}" type="pres">
      <dgm:prSet presAssocID="{A646448A-735D-4667-B372-668E3FC6AFA8}" presName="circ1" presStyleLbl="vennNode1" presStyleIdx="0" presStyleCnt="3"/>
      <dgm:spPr/>
      <dgm:t>
        <a:bodyPr/>
        <a:lstStyle/>
        <a:p>
          <a:endParaRPr lang="en-US"/>
        </a:p>
      </dgm:t>
    </dgm:pt>
    <dgm:pt modelId="{C12F5362-C347-4AE3-9548-53F79B519B4B}" type="pres">
      <dgm:prSet presAssocID="{A646448A-735D-4667-B372-668E3FC6AFA8}" presName="circ1Tx" presStyleLbl="revTx" presStyleIdx="0" presStyleCnt="0">
        <dgm:presLayoutVars>
          <dgm:chMax val="0"/>
          <dgm:chPref val="0"/>
          <dgm:bulletEnabled val="1"/>
        </dgm:presLayoutVars>
      </dgm:prSet>
      <dgm:spPr/>
      <dgm:t>
        <a:bodyPr/>
        <a:lstStyle/>
        <a:p>
          <a:endParaRPr lang="en-US"/>
        </a:p>
      </dgm:t>
    </dgm:pt>
    <dgm:pt modelId="{E104E331-AA99-43EB-875E-4476CBBFADB5}" type="pres">
      <dgm:prSet presAssocID="{3DA77CC0-ECF7-4A5C-8009-044E0F47A714}" presName="circ2" presStyleLbl="vennNode1" presStyleIdx="1" presStyleCnt="3" custLinFactNeighborX="-113" custLinFactNeighborY="-45"/>
      <dgm:spPr/>
      <dgm:t>
        <a:bodyPr/>
        <a:lstStyle/>
        <a:p>
          <a:endParaRPr lang="en-US"/>
        </a:p>
      </dgm:t>
    </dgm:pt>
    <dgm:pt modelId="{DED52292-7259-430D-9F28-2145B2B3DA67}" type="pres">
      <dgm:prSet presAssocID="{3DA77CC0-ECF7-4A5C-8009-044E0F47A714}" presName="circ2Tx" presStyleLbl="revTx" presStyleIdx="0" presStyleCnt="0">
        <dgm:presLayoutVars>
          <dgm:chMax val="0"/>
          <dgm:chPref val="0"/>
          <dgm:bulletEnabled val="1"/>
        </dgm:presLayoutVars>
      </dgm:prSet>
      <dgm:spPr/>
      <dgm:t>
        <a:bodyPr/>
        <a:lstStyle/>
        <a:p>
          <a:endParaRPr lang="en-US"/>
        </a:p>
      </dgm:t>
    </dgm:pt>
    <dgm:pt modelId="{D83CE7FF-FD87-4B06-8A56-6BE3F844B7BD}" type="pres">
      <dgm:prSet presAssocID="{AEE1DE7C-FCB9-4830-8951-BB0EBBF553E5}" presName="circ3" presStyleLbl="vennNode1" presStyleIdx="2" presStyleCnt="3"/>
      <dgm:spPr/>
      <dgm:t>
        <a:bodyPr/>
        <a:lstStyle/>
        <a:p>
          <a:endParaRPr lang="en-US"/>
        </a:p>
      </dgm:t>
    </dgm:pt>
    <dgm:pt modelId="{F0ABC441-646C-4AA6-8AF5-E2954B2CC1DF}" type="pres">
      <dgm:prSet presAssocID="{AEE1DE7C-FCB9-4830-8951-BB0EBBF553E5}" presName="circ3Tx" presStyleLbl="revTx" presStyleIdx="0" presStyleCnt="0">
        <dgm:presLayoutVars>
          <dgm:chMax val="0"/>
          <dgm:chPref val="0"/>
          <dgm:bulletEnabled val="1"/>
        </dgm:presLayoutVars>
      </dgm:prSet>
      <dgm:spPr/>
      <dgm:t>
        <a:bodyPr/>
        <a:lstStyle/>
        <a:p>
          <a:endParaRPr lang="en-US"/>
        </a:p>
      </dgm:t>
    </dgm:pt>
  </dgm:ptLst>
  <dgm:cxnLst>
    <dgm:cxn modelId="{9D165382-0DA7-433A-ADEE-4AF03B085B71}" srcId="{A6C074EE-7FBE-4AD7-89FC-6B6E380A4E65}" destId="{A646448A-735D-4667-B372-668E3FC6AFA8}" srcOrd="0" destOrd="0" parTransId="{BF87B094-C505-4572-897E-3FDC094B4B5C}" sibTransId="{8DFD65EC-B40A-443F-AD91-9749A2F29258}"/>
    <dgm:cxn modelId="{7968E13A-0B42-4653-8AA9-AE9AC6286BD3}" srcId="{A6C074EE-7FBE-4AD7-89FC-6B6E380A4E65}" destId="{AEE1DE7C-FCB9-4830-8951-BB0EBBF553E5}" srcOrd="2" destOrd="0" parTransId="{2D26D56F-C491-46E3-915F-6A4778BD49B8}" sibTransId="{FB7A82F9-3D67-4D58-ABCD-4CBE52B2ABA9}"/>
    <dgm:cxn modelId="{E63792EF-4BFB-4293-B95C-51D31B799C11}" type="presOf" srcId="{3DA77CC0-ECF7-4A5C-8009-044E0F47A714}" destId="{E104E331-AA99-43EB-875E-4476CBBFADB5}" srcOrd="0" destOrd="0" presId="urn:microsoft.com/office/officeart/2005/8/layout/venn1"/>
    <dgm:cxn modelId="{21ED6325-E4DD-4DD8-8332-AD482FD79111}" type="presOf" srcId="{A646448A-735D-4667-B372-668E3FC6AFA8}" destId="{C2C8B092-D976-4D5F-87A7-D7DA2D9BDD07}" srcOrd="0" destOrd="0" presId="urn:microsoft.com/office/officeart/2005/8/layout/venn1"/>
    <dgm:cxn modelId="{7C943705-C60C-4366-82C9-A09A7AF05709}" srcId="{A6C074EE-7FBE-4AD7-89FC-6B6E380A4E65}" destId="{3DA77CC0-ECF7-4A5C-8009-044E0F47A714}" srcOrd="1" destOrd="0" parTransId="{40F8F3E0-89AC-4BB2-976E-ED6093CF34E5}" sibTransId="{5AA5641C-B90D-4786-8226-894C676D7DBA}"/>
    <dgm:cxn modelId="{0C6AF354-7681-427C-9BB3-9D31D6E30424}" type="presOf" srcId="{AEE1DE7C-FCB9-4830-8951-BB0EBBF553E5}" destId="{F0ABC441-646C-4AA6-8AF5-E2954B2CC1DF}" srcOrd="1" destOrd="0" presId="urn:microsoft.com/office/officeart/2005/8/layout/venn1"/>
    <dgm:cxn modelId="{AAC9339E-5E5C-45D6-BE7B-C234FBB95B37}" type="presOf" srcId="{AEE1DE7C-FCB9-4830-8951-BB0EBBF553E5}" destId="{D83CE7FF-FD87-4B06-8A56-6BE3F844B7BD}" srcOrd="0" destOrd="0" presId="urn:microsoft.com/office/officeart/2005/8/layout/venn1"/>
    <dgm:cxn modelId="{D72387EB-0273-4AF9-8856-E4DA872D300E}" type="presOf" srcId="{A6C074EE-7FBE-4AD7-89FC-6B6E380A4E65}" destId="{41C8AD61-C245-485F-82C8-2F02D17EC950}" srcOrd="0" destOrd="0" presId="urn:microsoft.com/office/officeart/2005/8/layout/venn1"/>
    <dgm:cxn modelId="{561F8B10-03E8-4FED-9406-68C076DD115B}" type="presOf" srcId="{3DA77CC0-ECF7-4A5C-8009-044E0F47A714}" destId="{DED52292-7259-430D-9F28-2145B2B3DA67}" srcOrd="1" destOrd="0" presId="urn:microsoft.com/office/officeart/2005/8/layout/venn1"/>
    <dgm:cxn modelId="{26781D30-18E3-4AA6-AAAA-048CA2DC2890}" type="presOf" srcId="{A646448A-735D-4667-B372-668E3FC6AFA8}" destId="{C12F5362-C347-4AE3-9548-53F79B519B4B}" srcOrd="1" destOrd="0" presId="urn:microsoft.com/office/officeart/2005/8/layout/venn1"/>
    <dgm:cxn modelId="{437604BA-E880-4427-86D1-2A00CE1F9C52}" type="presParOf" srcId="{41C8AD61-C245-485F-82C8-2F02D17EC950}" destId="{C2C8B092-D976-4D5F-87A7-D7DA2D9BDD07}" srcOrd="0" destOrd="0" presId="urn:microsoft.com/office/officeart/2005/8/layout/venn1"/>
    <dgm:cxn modelId="{32F7F8A1-5ABC-49B2-9FED-BCB73238CA8D}" type="presParOf" srcId="{41C8AD61-C245-485F-82C8-2F02D17EC950}" destId="{C12F5362-C347-4AE3-9548-53F79B519B4B}" srcOrd="1" destOrd="0" presId="urn:microsoft.com/office/officeart/2005/8/layout/venn1"/>
    <dgm:cxn modelId="{F2EA3559-FEA7-4176-8AF7-B16967D82CCF}" type="presParOf" srcId="{41C8AD61-C245-485F-82C8-2F02D17EC950}" destId="{E104E331-AA99-43EB-875E-4476CBBFADB5}" srcOrd="2" destOrd="0" presId="urn:microsoft.com/office/officeart/2005/8/layout/venn1"/>
    <dgm:cxn modelId="{01C8AD25-5A0D-4C54-A862-F76064581AE7}" type="presParOf" srcId="{41C8AD61-C245-485F-82C8-2F02D17EC950}" destId="{DED52292-7259-430D-9F28-2145B2B3DA67}" srcOrd="3" destOrd="0" presId="urn:microsoft.com/office/officeart/2005/8/layout/venn1"/>
    <dgm:cxn modelId="{70F03FE4-CFC5-409D-A887-CA47C5A1EC5E}" type="presParOf" srcId="{41C8AD61-C245-485F-82C8-2F02D17EC950}" destId="{D83CE7FF-FD87-4B06-8A56-6BE3F844B7BD}" srcOrd="4" destOrd="0" presId="urn:microsoft.com/office/officeart/2005/8/layout/venn1"/>
    <dgm:cxn modelId="{C99A6818-4ABC-4C2E-9ADD-6D21D79108FF}" type="presParOf" srcId="{41C8AD61-C245-485F-82C8-2F02D17EC950}" destId="{F0ABC441-646C-4AA6-8AF5-E2954B2CC1D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A5E71-5FA1-4AD5-A085-10BFFCF80BF7}" type="doc">
      <dgm:prSet loTypeId="urn:microsoft.com/office/officeart/2005/8/layout/hProcess7" loCatId="list" qsTypeId="urn:microsoft.com/office/officeart/2005/8/quickstyle/simple1" qsCatId="simple" csTypeId="urn:microsoft.com/office/officeart/2005/8/colors/accent0_2" csCatId="mainScheme" phldr="1"/>
      <dgm:spPr/>
      <dgm:t>
        <a:bodyPr/>
        <a:lstStyle/>
        <a:p>
          <a:endParaRPr lang="en-US"/>
        </a:p>
      </dgm:t>
    </dgm:pt>
    <dgm:pt modelId="{99FDC20C-DDE6-454A-82D5-E2B743DA3C4C}">
      <dgm:prSet phldrT="[Text]"/>
      <dgm:spPr/>
      <dgm:t>
        <a:bodyPr/>
        <a:lstStyle/>
        <a:p>
          <a:r>
            <a:rPr lang="en-US" b="1" dirty="0" smtClean="0">
              <a:solidFill>
                <a:schemeClr val="tx1"/>
              </a:solidFill>
            </a:rPr>
            <a:t>Visit 1 </a:t>
          </a:r>
          <a:endParaRPr lang="en-US" b="1" dirty="0">
            <a:solidFill>
              <a:schemeClr val="tx1"/>
            </a:solidFill>
          </a:endParaRPr>
        </a:p>
      </dgm:t>
    </dgm:pt>
    <dgm:pt modelId="{AC01CC5E-B720-4AB1-A054-B832E28A0B47}" type="parTrans" cxnId="{DD526067-1C5F-4991-8865-A8E7AF208392}">
      <dgm:prSet/>
      <dgm:spPr/>
      <dgm:t>
        <a:bodyPr/>
        <a:lstStyle/>
        <a:p>
          <a:endParaRPr lang="en-US"/>
        </a:p>
      </dgm:t>
    </dgm:pt>
    <dgm:pt modelId="{193E313C-F137-4CD5-8BD3-D98CE5ED76C8}" type="sibTrans" cxnId="{DD526067-1C5F-4991-8865-A8E7AF208392}">
      <dgm:prSet/>
      <dgm:spPr/>
      <dgm:t>
        <a:bodyPr/>
        <a:lstStyle/>
        <a:p>
          <a:endParaRPr lang="en-US"/>
        </a:p>
      </dgm:t>
    </dgm:pt>
    <dgm:pt modelId="{60AE5F08-8952-473A-9310-A165941E946E}">
      <dgm:prSet phldrT="[Text]"/>
      <dgm:spPr/>
      <dgm:t>
        <a:bodyPr/>
        <a:lstStyle/>
        <a:p>
          <a:r>
            <a:rPr lang="en-US" dirty="0" smtClean="0">
              <a:solidFill>
                <a:schemeClr val="tx1"/>
              </a:solidFill>
            </a:rPr>
            <a:t>You will complete a health questionnaire, warm up for a cycling test, and cycle for 30 minutes while wearing a mask to measure your oxygen levels.</a:t>
          </a:r>
          <a:endParaRPr lang="en-US" dirty="0">
            <a:solidFill>
              <a:schemeClr val="tx1"/>
            </a:solidFill>
          </a:endParaRPr>
        </a:p>
      </dgm:t>
    </dgm:pt>
    <dgm:pt modelId="{E768E59B-C32D-49BB-8B28-AE834104D576}" type="parTrans" cxnId="{3388C771-150D-434E-B09D-CC031CE63F9D}">
      <dgm:prSet/>
      <dgm:spPr/>
      <dgm:t>
        <a:bodyPr/>
        <a:lstStyle/>
        <a:p>
          <a:endParaRPr lang="en-US"/>
        </a:p>
      </dgm:t>
    </dgm:pt>
    <dgm:pt modelId="{7FB789CB-6870-4793-AB93-F5210DCA2591}" type="sibTrans" cxnId="{3388C771-150D-434E-B09D-CC031CE63F9D}">
      <dgm:prSet/>
      <dgm:spPr/>
      <dgm:t>
        <a:bodyPr/>
        <a:lstStyle/>
        <a:p>
          <a:endParaRPr lang="en-US"/>
        </a:p>
      </dgm:t>
    </dgm:pt>
    <dgm:pt modelId="{D78B5364-2F87-4ED9-9EFB-B67B43C0D5FA}">
      <dgm:prSet phldrT="[Text]"/>
      <dgm:spPr/>
      <dgm:t>
        <a:bodyPr/>
        <a:lstStyle/>
        <a:p>
          <a:r>
            <a:rPr lang="en-US" b="1" dirty="0" smtClean="0">
              <a:solidFill>
                <a:schemeClr val="tx1"/>
              </a:solidFill>
            </a:rPr>
            <a:t>Visit 2</a:t>
          </a:r>
          <a:endParaRPr lang="en-US" b="1" dirty="0">
            <a:solidFill>
              <a:schemeClr val="tx1"/>
            </a:solidFill>
          </a:endParaRPr>
        </a:p>
      </dgm:t>
    </dgm:pt>
    <dgm:pt modelId="{7F855A16-9C8A-41C4-BC9F-AC293F86E2E1}" type="parTrans" cxnId="{03514AF6-272C-4C16-8E6C-195DA1BF74CA}">
      <dgm:prSet/>
      <dgm:spPr/>
      <dgm:t>
        <a:bodyPr/>
        <a:lstStyle/>
        <a:p>
          <a:endParaRPr lang="en-US"/>
        </a:p>
      </dgm:t>
    </dgm:pt>
    <dgm:pt modelId="{7DBE0EEF-9D51-415A-B0BB-4F153A87378F}" type="sibTrans" cxnId="{03514AF6-272C-4C16-8E6C-195DA1BF74CA}">
      <dgm:prSet/>
      <dgm:spPr/>
      <dgm:t>
        <a:bodyPr/>
        <a:lstStyle/>
        <a:p>
          <a:endParaRPr lang="en-US"/>
        </a:p>
      </dgm:t>
    </dgm:pt>
    <dgm:pt modelId="{0DB4521F-D8EF-4DDC-A77F-A1389E45AE48}">
      <dgm:prSet phldrT="[Text]"/>
      <dgm:spPr/>
      <dgm:t>
        <a:bodyPr/>
        <a:lstStyle/>
        <a:p>
          <a:r>
            <a:rPr lang="en-US" dirty="0" smtClean="0">
              <a:solidFill>
                <a:schemeClr val="tx1"/>
              </a:solidFill>
            </a:rPr>
            <a:t>You will take a nutritional supplement 1 hour before you come to the lab. You will warm up for a cycling test and cycle for 30 minutes. We will draw blood before and after the cycling test.</a:t>
          </a:r>
          <a:endParaRPr lang="en-US" dirty="0">
            <a:solidFill>
              <a:schemeClr val="tx1"/>
            </a:solidFill>
          </a:endParaRPr>
        </a:p>
      </dgm:t>
    </dgm:pt>
    <dgm:pt modelId="{A536DDA2-9054-4633-975F-CD9C6CC2F5D4}" type="parTrans" cxnId="{20564B92-22A8-4AF3-A57C-3E60588C3B15}">
      <dgm:prSet/>
      <dgm:spPr/>
      <dgm:t>
        <a:bodyPr/>
        <a:lstStyle/>
        <a:p>
          <a:endParaRPr lang="en-US"/>
        </a:p>
      </dgm:t>
    </dgm:pt>
    <dgm:pt modelId="{B687B4CA-E07D-40C6-B739-1F168F2E7526}" type="sibTrans" cxnId="{20564B92-22A8-4AF3-A57C-3E60588C3B15}">
      <dgm:prSet/>
      <dgm:spPr/>
      <dgm:t>
        <a:bodyPr/>
        <a:lstStyle/>
        <a:p>
          <a:endParaRPr lang="en-US"/>
        </a:p>
      </dgm:t>
    </dgm:pt>
    <dgm:pt modelId="{AA33A6CF-C982-4B15-9D67-2C67D14FF642}">
      <dgm:prSet phldrT="[Text]"/>
      <dgm:spPr/>
      <dgm:t>
        <a:bodyPr/>
        <a:lstStyle/>
        <a:p>
          <a:r>
            <a:rPr lang="en-US" b="1" dirty="0" smtClean="0">
              <a:solidFill>
                <a:schemeClr val="tx1"/>
              </a:solidFill>
            </a:rPr>
            <a:t>Visit 3</a:t>
          </a:r>
          <a:endParaRPr lang="en-US" b="1" dirty="0">
            <a:solidFill>
              <a:schemeClr val="tx1"/>
            </a:solidFill>
          </a:endParaRPr>
        </a:p>
      </dgm:t>
    </dgm:pt>
    <dgm:pt modelId="{BC85FB95-6E7A-4490-876C-7145DA544627}" type="parTrans" cxnId="{173C3F10-61D4-4596-88CE-52D29AEA974A}">
      <dgm:prSet/>
      <dgm:spPr/>
      <dgm:t>
        <a:bodyPr/>
        <a:lstStyle/>
        <a:p>
          <a:endParaRPr lang="en-US"/>
        </a:p>
      </dgm:t>
    </dgm:pt>
    <dgm:pt modelId="{D0796098-6A9D-40A8-A33C-CF05FCE616F7}" type="sibTrans" cxnId="{173C3F10-61D4-4596-88CE-52D29AEA974A}">
      <dgm:prSet/>
      <dgm:spPr/>
      <dgm:t>
        <a:bodyPr/>
        <a:lstStyle/>
        <a:p>
          <a:endParaRPr lang="en-US"/>
        </a:p>
      </dgm:t>
    </dgm:pt>
    <dgm:pt modelId="{3F8BBFD3-6440-4EF4-B132-F2B34F0CF33F}">
      <dgm:prSet phldrT="[Text]"/>
      <dgm:spPr/>
      <dgm:t>
        <a:bodyPr/>
        <a:lstStyle/>
        <a:p>
          <a:r>
            <a:rPr lang="en-US" dirty="0" smtClean="0">
              <a:solidFill>
                <a:schemeClr val="tx1"/>
              </a:solidFill>
            </a:rPr>
            <a:t>You will take a nutritional supplement 1 hour before you come to the lab. You will warm up for a cycling test and cycle for 30 minutes. We will draw blood before and after the cycling test.</a:t>
          </a:r>
          <a:endParaRPr lang="en-US" dirty="0">
            <a:solidFill>
              <a:schemeClr val="tx1"/>
            </a:solidFill>
          </a:endParaRPr>
        </a:p>
      </dgm:t>
    </dgm:pt>
    <dgm:pt modelId="{D9CC8012-05AF-4055-9A36-F69E6F9CFCBC}" type="parTrans" cxnId="{0FC5D7B1-53F0-4B9C-8430-2D941EE132EB}">
      <dgm:prSet/>
      <dgm:spPr/>
      <dgm:t>
        <a:bodyPr/>
        <a:lstStyle/>
        <a:p>
          <a:endParaRPr lang="en-US"/>
        </a:p>
      </dgm:t>
    </dgm:pt>
    <dgm:pt modelId="{EB875F11-1404-4BBC-9F1C-BEC8FF02711B}" type="sibTrans" cxnId="{0FC5D7B1-53F0-4B9C-8430-2D941EE132EB}">
      <dgm:prSet/>
      <dgm:spPr/>
      <dgm:t>
        <a:bodyPr/>
        <a:lstStyle/>
        <a:p>
          <a:endParaRPr lang="en-US"/>
        </a:p>
      </dgm:t>
    </dgm:pt>
    <dgm:pt modelId="{C60DFA35-6FFF-437D-B007-24DD4B217DCC}" type="pres">
      <dgm:prSet presAssocID="{7D3A5E71-5FA1-4AD5-A085-10BFFCF80BF7}" presName="Name0" presStyleCnt="0">
        <dgm:presLayoutVars>
          <dgm:dir/>
          <dgm:animLvl val="lvl"/>
          <dgm:resizeHandles val="exact"/>
        </dgm:presLayoutVars>
      </dgm:prSet>
      <dgm:spPr/>
    </dgm:pt>
    <dgm:pt modelId="{13867DDB-5994-4EA4-BB99-95451E32F41F}" type="pres">
      <dgm:prSet presAssocID="{99FDC20C-DDE6-454A-82D5-E2B743DA3C4C}" presName="compositeNode" presStyleCnt="0">
        <dgm:presLayoutVars>
          <dgm:bulletEnabled val="1"/>
        </dgm:presLayoutVars>
      </dgm:prSet>
      <dgm:spPr/>
    </dgm:pt>
    <dgm:pt modelId="{8CD4982A-AA8D-40A8-AAA8-251B7CFC59ED}" type="pres">
      <dgm:prSet presAssocID="{99FDC20C-DDE6-454A-82D5-E2B743DA3C4C}" presName="bgRect" presStyleLbl="node1" presStyleIdx="0" presStyleCnt="3"/>
      <dgm:spPr/>
      <dgm:t>
        <a:bodyPr/>
        <a:lstStyle/>
        <a:p>
          <a:endParaRPr lang="en-US"/>
        </a:p>
      </dgm:t>
    </dgm:pt>
    <dgm:pt modelId="{33A4359C-DC21-4FE2-96B9-B16CF65181DB}" type="pres">
      <dgm:prSet presAssocID="{99FDC20C-DDE6-454A-82D5-E2B743DA3C4C}" presName="parentNode" presStyleLbl="node1" presStyleIdx="0" presStyleCnt="3">
        <dgm:presLayoutVars>
          <dgm:chMax val="0"/>
          <dgm:bulletEnabled val="1"/>
        </dgm:presLayoutVars>
      </dgm:prSet>
      <dgm:spPr/>
      <dgm:t>
        <a:bodyPr/>
        <a:lstStyle/>
        <a:p>
          <a:endParaRPr lang="en-US"/>
        </a:p>
      </dgm:t>
    </dgm:pt>
    <dgm:pt modelId="{B94828E7-C597-44BA-990F-DC0FB1445162}" type="pres">
      <dgm:prSet presAssocID="{99FDC20C-DDE6-454A-82D5-E2B743DA3C4C}" presName="childNode" presStyleLbl="node1" presStyleIdx="0" presStyleCnt="3">
        <dgm:presLayoutVars>
          <dgm:bulletEnabled val="1"/>
        </dgm:presLayoutVars>
      </dgm:prSet>
      <dgm:spPr/>
      <dgm:t>
        <a:bodyPr/>
        <a:lstStyle/>
        <a:p>
          <a:endParaRPr lang="en-US"/>
        </a:p>
      </dgm:t>
    </dgm:pt>
    <dgm:pt modelId="{1F1FE9BA-ECCF-4EB5-93F1-16879465C2F0}" type="pres">
      <dgm:prSet presAssocID="{193E313C-F137-4CD5-8BD3-D98CE5ED76C8}" presName="hSp" presStyleCnt="0"/>
      <dgm:spPr/>
    </dgm:pt>
    <dgm:pt modelId="{EC00F898-A89E-46FB-9C3D-83EC58AF1883}" type="pres">
      <dgm:prSet presAssocID="{193E313C-F137-4CD5-8BD3-D98CE5ED76C8}" presName="vProcSp" presStyleCnt="0"/>
      <dgm:spPr/>
    </dgm:pt>
    <dgm:pt modelId="{F686B2D0-3A89-4E0D-B0D9-4419711A3681}" type="pres">
      <dgm:prSet presAssocID="{193E313C-F137-4CD5-8BD3-D98CE5ED76C8}" presName="vSp1" presStyleCnt="0"/>
      <dgm:spPr/>
    </dgm:pt>
    <dgm:pt modelId="{E5E34DE7-FE18-42CF-80C8-FDAD1E0CA4AA}" type="pres">
      <dgm:prSet presAssocID="{193E313C-F137-4CD5-8BD3-D98CE5ED76C8}" presName="simulatedConn" presStyleLbl="solidFgAcc1" presStyleIdx="0" presStyleCnt="2"/>
      <dgm:spPr/>
    </dgm:pt>
    <dgm:pt modelId="{55CED48A-BAAC-4EAC-A3E5-6DBD0391D61B}" type="pres">
      <dgm:prSet presAssocID="{193E313C-F137-4CD5-8BD3-D98CE5ED76C8}" presName="vSp2" presStyleCnt="0"/>
      <dgm:spPr/>
    </dgm:pt>
    <dgm:pt modelId="{655D70C6-FD8B-4C96-BB3A-B86BF1BCC664}" type="pres">
      <dgm:prSet presAssocID="{193E313C-F137-4CD5-8BD3-D98CE5ED76C8}" presName="sibTrans" presStyleCnt="0"/>
      <dgm:spPr/>
    </dgm:pt>
    <dgm:pt modelId="{34D5E823-FC22-4B8B-AF32-DBDA929120C6}" type="pres">
      <dgm:prSet presAssocID="{D78B5364-2F87-4ED9-9EFB-B67B43C0D5FA}" presName="compositeNode" presStyleCnt="0">
        <dgm:presLayoutVars>
          <dgm:bulletEnabled val="1"/>
        </dgm:presLayoutVars>
      </dgm:prSet>
      <dgm:spPr/>
    </dgm:pt>
    <dgm:pt modelId="{CF98306E-3253-4A09-A66B-6EE4DF1BB3F2}" type="pres">
      <dgm:prSet presAssocID="{D78B5364-2F87-4ED9-9EFB-B67B43C0D5FA}" presName="bgRect" presStyleLbl="node1" presStyleIdx="1" presStyleCnt="3"/>
      <dgm:spPr/>
      <dgm:t>
        <a:bodyPr/>
        <a:lstStyle/>
        <a:p>
          <a:endParaRPr lang="en-US"/>
        </a:p>
      </dgm:t>
    </dgm:pt>
    <dgm:pt modelId="{1E99A199-0A45-4425-8521-4A95C1848D94}" type="pres">
      <dgm:prSet presAssocID="{D78B5364-2F87-4ED9-9EFB-B67B43C0D5FA}" presName="parentNode" presStyleLbl="node1" presStyleIdx="1" presStyleCnt="3">
        <dgm:presLayoutVars>
          <dgm:chMax val="0"/>
          <dgm:bulletEnabled val="1"/>
        </dgm:presLayoutVars>
      </dgm:prSet>
      <dgm:spPr/>
      <dgm:t>
        <a:bodyPr/>
        <a:lstStyle/>
        <a:p>
          <a:endParaRPr lang="en-US"/>
        </a:p>
      </dgm:t>
    </dgm:pt>
    <dgm:pt modelId="{B19B2440-0EF9-40A8-A76B-77B755D35DD9}" type="pres">
      <dgm:prSet presAssocID="{D78B5364-2F87-4ED9-9EFB-B67B43C0D5FA}" presName="childNode" presStyleLbl="node1" presStyleIdx="1" presStyleCnt="3">
        <dgm:presLayoutVars>
          <dgm:bulletEnabled val="1"/>
        </dgm:presLayoutVars>
      </dgm:prSet>
      <dgm:spPr/>
      <dgm:t>
        <a:bodyPr/>
        <a:lstStyle/>
        <a:p>
          <a:endParaRPr lang="en-US"/>
        </a:p>
      </dgm:t>
    </dgm:pt>
    <dgm:pt modelId="{5E9CD071-F05F-42E2-B90A-25F286E08FC5}" type="pres">
      <dgm:prSet presAssocID="{7DBE0EEF-9D51-415A-B0BB-4F153A87378F}" presName="hSp" presStyleCnt="0"/>
      <dgm:spPr/>
    </dgm:pt>
    <dgm:pt modelId="{650DA5D5-5020-4B39-9193-94DBE5B0B84A}" type="pres">
      <dgm:prSet presAssocID="{7DBE0EEF-9D51-415A-B0BB-4F153A87378F}" presName="vProcSp" presStyleCnt="0"/>
      <dgm:spPr/>
    </dgm:pt>
    <dgm:pt modelId="{EAB9E936-F3FA-4459-927D-C29630A3D076}" type="pres">
      <dgm:prSet presAssocID="{7DBE0EEF-9D51-415A-B0BB-4F153A87378F}" presName="vSp1" presStyleCnt="0"/>
      <dgm:spPr/>
    </dgm:pt>
    <dgm:pt modelId="{CCA3332E-38B5-4A31-8464-17DA789F1875}" type="pres">
      <dgm:prSet presAssocID="{7DBE0EEF-9D51-415A-B0BB-4F153A87378F}" presName="simulatedConn" presStyleLbl="solidFgAcc1" presStyleIdx="1" presStyleCnt="2"/>
      <dgm:spPr/>
    </dgm:pt>
    <dgm:pt modelId="{A44AA70E-9C3A-4051-AD0E-0A3F9F510D86}" type="pres">
      <dgm:prSet presAssocID="{7DBE0EEF-9D51-415A-B0BB-4F153A87378F}" presName="vSp2" presStyleCnt="0"/>
      <dgm:spPr/>
    </dgm:pt>
    <dgm:pt modelId="{4DBFDAB4-F261-4B54-B789-B7B730431C74}" type="pres">
      <dgm:prSet presAssocID="{7DBE0EEF-9D51-415A-B0BB-4F153A87378F}" presName="sibTrans" presStyleCnt="0"/>
      <dgm:spPr/>
    </dgm:pt>
    <dgm:pt modelId="{5F809923-6530-4488-939E-EA0FFB9A1AE3}" type="pres">
      <dgm:prSet presAssocID="{AA33A6CF-C982-4B15-9D67-2C67D14FF642}" presName="compositeNode" presStyleCnt="0">
        <dgm:presLayoutVars>
          <dgm:bulletEnabled val="1"/>
        </dgm:presLayoutVars>
      </dgm:prSet>
      <dgm:spPr/>
    </dgm:pt>
    <dgm:pt modelId="{1C4E4F11-D0C8-481C-ABE5-404F832E62D7}" type="pres">
      <dgm:prSet presAssocID="{AA33A6CF-C982-4B15-9D67-2C67D14FF642}" presName="bgRect" presStyleLbl="node1" presStyleIdx="2" presStyleCnt="3"/>
      <dgm:spPr/>
    </dgm:pt>
    <dgm:pt modelId="{8D73B2C3-57B3-4F4D-B3A5-D4EC04480D36}" type="pres">
      <dgm:prSet presAssocID="{AA33A6CF-C982-4B15-9D67-2C67D14FF642}" presName="parentNode" presStyleLbl="node1" presStyleIdx="2" presStyleCnt="3">
        <dgm:presLayoutVars>
          <dgm:chMax val="0"/>
          <dgm:bulletEnabled val="1"/>
        </dgm:presLayoutVars>
      </dgm:prSet>
      <dgm:spPr/>
    </dgm:pt>
    <dgm:pt modelId="{B49D2CAF-27D6-4999-A00B-270FE515EC14}" type="pres">
      <dgm:prSet presAssocID="{AA33A6CF-C982-4B15-9D67-2C67D14FF642}" presName="childNode" presStyleLbl="node1" presStyleIdx="2" presStyleCnt="3">
        <dgm:presLayoutVars>
          <dgm:bulletEnabled val="1"/>
        </dgm:presLayoutVars>
      </dgm:prSet>
      <dgm:spPr/>
      <dgm:t>
        <a:bodyPr/>
        <a:lstStyle/>
        <a:p>
          <a:endParaRPr lang="en-US"/>
        </a:p>
      </dgm:t>
    </dgm:pt>
  </dgm:ptLst>
  <dgm:cxnLst>
    <dgm:cxn modelId="{BEAF0712-B9D1-4DDC-A525-9DB1A6D749CB}" type="presOf" srcId="{AA33A6CF-C982-4B15-9D67-2C67D14FF642}" destId="{8D73B2C3-57B3-4F4D-B3A5-D4EC04480D36}" srcOrd="1" destOrd="0" presId="urn:microsoft.com/office/officeart/2005/8/layout/hProcess7"/>
    <dgm:cxn modelId="{AF938F4A-F89D-48BA-944A-C47E0BAC9575}" type="presOf" srcId="{99FDC20C-DDE6-454A-82D5-E2B743DA3C4C}" destId="{8CD4982A-AA8D-40A8-AAA8-251B7CFC59ED}" srcOrd="0" destOrd="0" presId="urn:microsoft.com/office/officeart/2005/8/layout/hProcess7"/>
    <dgm:cxn modelId="{03514AF6-272C-4C16-8E6C-195DA1BF74CA}" srcId="{7D3A5E71-5FA1-4AD5-A085-10BFFCF80BF7}" destId="{D78B5364-2F87-4ED9-9EFB-B67B43C0D5FA}" srcOrd="1" destOrd="0" parTransId="{7F855A16-9C8A-41C4-BC9F-AC293F86E2E1}" sibTransId="{7DBE0EEF-9D51-415A-B0BB-4F153A87378F}"/>
    <dgm:cxn modelId="{C496BF1E-0E69-498A-B17C-43FA240692E7}" type="presOf" srcId="{99FDC20C-DDE6-454A-82D5-E2B743DA3C4C}" destId="{33A4359C-DC21-4FE2-96B9-B16CF65181DB}" srcOrd="1" destOrd="0" presId="urn:microsoft.com/office/officeart/2005/8/layout/hProcess7"/>
    <dgm:cxn modelId="{A82C6D44-5312-4BA9-9EE2-D5EC21E42B57}" type="presOf" srcId="{D78B5364-2F87-4ED9-9EFB-B67B43C0D5FA}" destId="{CF98306E-3253-4A09-A66B-6EE4DF1BB3F2}" srcOrd="0" destOrd="0" presId="urn:microsoft.com/office/officeart/2005/8/layout/hProcess7"/>
    <dgm:cxn modelId="{093D5563-6F3D-4B28-8779-C13466DE7C96}" type="presOf" srcId="{3F8BBFD3-6440-4EF4-B132-F2B34F0CF33F}" destId="{B49D2CAF-27D6-4999-A00B-270FE515EC14}" srcOrd="0" destOrd="0" presId="urn:microsoft.com/office/officeart/2005/8/layout/hProcess7"/>
    <dgm:cxn modelId="{91711EB8-53EA-4DC3-B81A-BC4FEFC93931}" type="presOf" srcId="{7D3A5E71-5FA1-4AD5-A085-10BFFCF80BF7}" destId="{C60DFA35-6FFF-437D-B007-24DD4B217DCC}" srcOrd="0" destOrd="0" presId="urn:microsoft.com/office/officeart/2005/8/layout/hProcess7"/>
    <dgm:cxn modelId="{DD526067-1C5F-4991-8865-A8E7AF208392}" srcId="{7D3A5E71-5FA1-4AD5-A085-10BFFCF80BF7}" destId="{99FDC20C-DDE6-454A-82D5-E2B743DA3C4C}" srcOrd="0" destOrd="0" parTransId="{AC01CC5E-B720-4AB1-A054-B832E28A0B47}" sibTransId="{193E313C-F137-4CD5-8BD3-D98CE5ED76C8}"/>
    <dgm:cxn modelId="{020DE25C-FDD8-45EE-B0FE-8C1D36FD4976}" type="presOf" srcId="{60AE5F08-8952-473A-9310-A165941E946E}" destId="{B94828E7-C597-44BA-990F-DC0FB1445162}" srcOrd="0" destOrd="0" presId="urn:microsoft.com/office/officeart/2005/8/layout/hProcess7"/>
    <dgm:cxn modelId="{85382F35-7D64-42D5-B90E-3F7AEF12CF7F}" type="presOf" srcId="{D78B5364-2F87-4ED9-9EFB-B67B43C0D5FA}" destId="{1E99A199-0A45-4425-8521-4A95C1848D94}" srcOrd="1" destOrd="0" presId="urn:microsoft.com/office/officeart/2005/8/layout/hProcess7"/>
    <dgm:cxn modelId="{3388C771-150D-434E-B09D-CC031CE63F9D}" srcId="{99FDC20C-DDE6-454A-82D5-E2B743DA3C4C}" destId="{60AE5F08-8952-473A-9310-A165941E946E}" srcOrd="0" destOrd="0" parTransId="{E768E59B-C32D-49BB-8B28-AE834104D576}" sibTransId="{7FB789CB-6870-4793-AB93-F5210DCA2591}"/>
    <dgm:cxn modelId="{CDE307D2-701C-4968-AB65-B716EAFF0475}" type="presOf" srcId="{AA33A6CF-C982-4B15-9D67-2C67D14FF642}" destId="{1C4E4F11-D0C8-481C-ABE5-404F832E62D7}" srcOrd="0" destOrd="0" presId="urn:microsoft.com/office/officeart/2005/8/layout/hProcess7"/>
    <dgm:cxn modelId="{0FC5D7B1-53F0-4B9C-8430-2D941EE132EB}" srcId="{AA33A6CF-C982-4B15-9D67-2C67D14FF642}" destId="{3F8BBFD3-6440-4EF4-B132-F2B34F0CF33F}" srcOrd="0" destOrd="0" parTransId="{D9CC8012-05AF-4055-9A36-F69E6F9CFCBC}" sibTransId="{EB875F11-1404-4BBC-9F1C-BEC8FF02711B}"/>
    <dgm:cxn modelId="{173C3F10-61D4-4596-88CE-52D29AEA974A}" srcId="{7D3A5E71-5FA1-4AD5-A085-10BFFCF80BF7}" destId="{AA33A6CF-C982-4B15-9D67-2C67D14FF642}" srcOrd="2" destOrd="0" parTransId="{BC85FB95-6E7A-4490-876C-7145DA544627}" sibTransId="{D0796098-6A9D-40A8-A33C-CF05FCE616F7}"/>
    <dgm:cxn modelId="{7ED86B33-9261-4E9A-B637-DACE64BF8847}" type="presOf" srcId="{0DB4521F-D8EF-4DDC-A77F-A1389E45AE48}" destId="{B19B2440-0EF9-40A8-A76B-77B755D35DD9}" srcOrd="0" destOrd="0" presId="urn:microsoft.com/office/officeart/2005/8/layout/hProcess7"/>
    <dgm:cxn modelId="{20564B92-22A8-4AF3-A57C-3E60588C3B15}" srcId="{D78B5364-2F87-4ED9-9EFB-B67B43C0D5FA}" destId="{0DB4521F-D8EF-4DDC-A77F-A1389E45AE48}" srcOrd="0" destOrd="0" parTransId="{A536DDA2-9054-4633-975F-CD9C6CC2F5D4}" sibTransId="{B687B4CA-E07D-40C6-B739-1F168F2E7526}"/>
    <dgm:cxn modelId="{34FBE0E6-8E8A-4B2C-B13D-7261B6507146}" type="presParOf" srcId="{C60DFA35-6FFF-437D-B007-24DD4B217DCC}" destId="{13867DDB-5994-4EA4-BB99-95451E32F41F}" srcOrd="0" destOrd="0" presId="urn:microsoft.com/office/officeart/2005/8/layout/hProcess7"/>
    <dgm:cxn modelId="{561BA482-2B14-41CA-A82E-10815A53DF8A}" type="presParOf" srcId="{13867DDB-5994-4EA4-BB99-95451E32F41F}" destId="{8CD4982A-AA8D-40A8-AAA8-251B7CFC59ED}" srcOrd="0" destOrd="0" presId="urn:microsoft.com/office/officeart/2005/8/layout/hProcess7"/>
    <dgm:cxn modelId="{58CF6FA8-7A01-401E-98FF-C90A5C6F2C2D}" type="presParOf" srcId="{13867DDB-5994-4EA4-BB99-95451E32F41F}" destId="{33A4359C-DC21-4FE2-96B9-B16CF65181DB}" srcOrd="1" destOrd="0" presId="urn:microsoft.com/office/officeart/2005/8/layout/hProcess7"/>
    <dgm:cxn modelId="{A3533598-34A9-4343-8DA9-2EAEA8B32CAB}" type="presParOf" srcId="{13867DDB-5994-4EA4-BB99-95451E32F41F}" destId="{B94828E7-C597-44BA-990F-DC0FB1445162}" srcOrd="2" destOrd="0" presId="urn:microsoft.com/office/officeart/2005/8/layout/hProcess7"/>
    <dgm:cxn modelId="{16DB021F-0E58-4792-874A-AC9389D6F2D4}" type="presParOf" srcId="{C60DFA35-6FFF-437D-B007-24DD4B217DCC}" destId="{1F1FE9BA-ECCF-4EB5-93F1-16879465C2F0}" srcOrd="1" destOrd="0" presId="urn:microsoft.com/office/officeart/2005/8/layout/hProcess7"/>
    <dgm:cxn modelId="{7B7438F8-6639-4235-ACB2-42E8BC91ED64}" type="presParOf" srcId="{C60DFA35-6FFF-437D-B007-24DD4B217DCC}" destId="{EC00F898-A89E-46FB-9C3D-83EC58AF1883}" srcOrd="2" destOrd="0" presId="urn:microsoft.com/office/officeart/2005/8/layout/hProcess7"/>
    <dgm:cxn modelId="{1F996E33-483A-43E4-88C0-9DAAC574EEF5}" type="presParOf" srcId="{EC00F898-A89E-46FB-9C3D-83EC58AF1883}" destId="{F686B2D0-3A89-4E0D-B0D9-4419711A3681}" srcOrd="0" destOrd="0" presId="urn:microsoft.com/office/officeart/2005/8/layout/hProcess7"/>
    <dgm:cxn modelId="{4EEF1762-8099-4894-8DBE-ED9DB301B5A0}" type="presParOf" srcId="{EC00F898-A89E-46FB-9C3D-83EC58AF1883}" destId="{E5E34DE7-FE18-42CF-80C8-FDAD1E0CA4AA}" srcOrd="1" destOrd="0" presId="urn:microsoft.com/office/officeart/2005/8/layout/hProcess7"/>
    <dgm:cxn modelId="{48072BAB-DB03-4DFA-934F-C5C0F52D9807}" type="presParOf" srcId="{EC00F898-A89E-46FB-9C3D-83EC58AF1883}" destId="{55CED48A-BAAC-4EAC-A3E5-6DBD0391D61B}" srcOrd="2" destOrd="0" presId="urn:microsoft.com/office/officeart/2005/8/layout/hProcess7"/>
    <dgm:cxn modelId="{43A63D66-5BCC-4B4D-B405-1FAB3FDFF9FD}" type="presParOf" srcId="{C60DFA35-6FFF-437D-B007-24DD4B217DCC}" destId="{655D70C6-FD8B-4C96-BB3A-B86BF1BCC664}" srcOrd="3" destOrd="0" presId="urn:microsoft.com/office/officeart/2005/8/layout/hProcess7"/>
    <dgm:cxn modelId="{90B5E92F-02EB-49D6-8AA1-16EBB07D0205}" type="presParOf" srcId="{C60DFA35-6FFF-437D-B007-24DD4B217DCC}" destId="{34D5E823-FC22-4B8B-AF32-DBDA929120C6}" srcOrd="4" destOrd="0" presId="urn:microsoft.com/office/officeart/2005/8/layout/hProcess7"/>
    <dgm:cxn modelId="{8C2A8B2D-09C6-46BF-B024-263A577C90C3}" type="presParOf" srcId="{34D5E823-FC22-4B8B-AF32-DBDA929120C6}" destId="{CF98306E-3253-4A09-A66B-6EE4DF1BB3F2}" srcOrd="0" destOrd="0" presId="urn:microsoft.com/office/officeart/2005/8/layout/hProcess7"/>
    <dgm:cxn modelId="{A95ED559-F34E-41F7-868C-79881A5EF6BA}" type="presParOf" srcId="{34D5E823-FC22-4B8B-AF32-DBDA929120C6}" destId="{1E99A199-0A45-4425-8521-4A95C1848D94}" srcOrd="1" destOrd="0" presId="urn:microsoft.com/office/officeart/2005/8/layout/hProcess7"/>
    <dgm:cxn modelId="{B25BC52F-506C-43B4-8409-5941A2118436}" type="presParOf" srcId="{34D5E823-FC22-4B8B-AF32-DBDA929120C6}" destId="{B19B2440-0EF9-40A8-A76B-77B755D35DD9}" srcOrd="2" destOrd="0" presId="urn:microsoft.com/office/officeart/2005/8/layout/hProcess7"/>
    <dgm:cxn modelId="{0627831E-AEE2-472C-BA37-00CFFF940395}" type="presParOf" srcId="{C60DFA35-6FFF-437D-B007-24DD4B217DCC}" destId="{5E9CD071-F05F-42E2-B90A-25F286E08FC5}" srcOrd="5" destOrd="0" presId="urn:microsoft.com/office/officeart/2005/8/layout/hProcess7"/>
    <dgm:cxn modelId="{6C81D887-6219-4DC0-AD9A-9358F9AAFA87}" type="presParOf" srcId="{C60DFA35-6FFF-437D-B007-24DD4B217DCC}" destId="{650DA5D5-5020-4B39-9193-94DBE5B0B84A}" srcOrd="6" destOrd="0" presId="urn:microsoft.com/office/officeart/2005/8/layout/hProcess7"/>
    <dgm:cxn modelId="{FF4FC64F-E8DF-4E84-9E89-99DA53CF3F9D}" type="presParOf" srcId="{650DA5D5-5020-4B39-9193-94DBE5B0B84A}" destId="{EAB9E936-F3FA-4459-927D-C29630A3D076}" srcOrd="0" destOrd="0" presId="urn:microsoft.com/office/officeart/2005/8/layout/hProcess7"/>
    <dgm:cxn modelId="{47002CA4-BC6F-4200-82D4-3CA7D8C0B730}" type="presParOf" srcId="{650DA5D5-5020-4B39-9193-94DBE5B0B84A}" destId="{CCA3332E-38B5-4A31-8464-17DA789F1875}" srcOrd="1" destOrd="0" presId="urn:microsoft.com/office/officeart/2005/8/layout/hProcess7"/>
    <dgm:cxn modelId="{3C693F7C-7F13-4748-97A4-A81B911FEAB6}" type="presParOf" srcId="{650DA5D5-5020-4B39-9193-94DBE5B0B84A}" destId="{A44AA70E-9C3A-4051-AD0E-0A3F9F510D86}" srcOrd="2" destOrd="0" presId="urn:microsoft.com/office/officeart/2005/8/layout/hProcess7"/>
    <dgm:cxn modelId="{E0421C9B-2212-4DA2-A624-6B79C5430270}" type="presParOf" srcId="{C60DFA35-6FFF-437D-B007-24DD4B217DCC}" destId="{4DBFDAB4-F261-4B54-B789-B7B730431C74}" srcOrd="7" destOrd="0" presId="urn:microsoft.com/office/officeart/2005/8/layout/hProcess7"/>
    <dgm:cxn modelId="{7FE770BD-A7E7-45F9-AF3F-DDDAFB9C0AF0}" type="presParOf" srcId="{C60DFA35-6FFF-437D-B007-24DD4B217DCC}" destId="{5F809923-6530-4488-939E-EA0FFB9A1AE3}" srcOrd="8" destOrd="0" presId="urn:microsoft.com/office/officeart/2005/8/layout/hProcess7"/>
    <dgm:cxn modelId="{72C4886B-1A91-415C-87FB-4E4DC5CAB833}" type="presParOf" srcId="{5F809923-6530-4488-939E-EA0FFB9A1AE3}" destId="{1C4E4F11-D0C8-481C-ABE5-404F832E62D7}" srcOrd="0" destOrd="0" presId="urn:microsoft.com/office/officeart/2005/8/layout/hProcess7"/>
    <dgm:cxn modelId="{3A351A2D-A710-4912-BC47-C659FB812ED5}" type="presParOf" srcId="{5F809923-6530-4488-939E-EA0FFB9A1AE3}" destId="{8D73B2C3-57B3-4F4D-B3A5-D4EC04480D36}" srcOrd="1" destOrd="0" presId="urn:microsoft.com/office/officeart/2005/8/layout/hProcess7"/>
    <dgm:cxn modelId="{9B2F74E2-A949-4633-B7E8-E9E255B4C350}" type="presParOf" srcId="{5F809923-6530-4488-939E-EA0FFB9A1AE3}" destId="{B49D2CAF-27D6-4999-A00B-270FE515EC1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8B092-D976-4D5F-87A7-D7DA2D9BDD07}">
      <dsp:nvSpPr>
        <dsp:cNvPr id="0" name=""/>
        <dsp:cNvSpPr/>
      </dsp:nvSpPr>
      <dsp:spPr>
        <a:xfrm>
          <a:off x="2316479" y="49529"/>
          <a:ext cx="2377440" cy="2377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Autonomy</a:t>
          </a:r>
          <a:endParaRPr lang="en-US" sz="2200" b="1" kern="1200" dirty="0"/>
        </a:p>
      </dsp:txBody>
      <dsp:txXfrm>
        <a:off x="2633471" y="465581"/>
        <a:ext cx="1743456" cy="1069848"/>
      </dsp:txXfrm>
    </dsp:sp>
    <dsp:sp modelId="{E104E331-AA99-43EB-875E-4476CBBFADB5}">
      <dsp:nvSpPr>
        <dsp:cNvPr id="0" name=""/>
        <dsp:cNvSpPr/>
      </dsp:nvSpPr>
      <dsp:spPr>
        <a:xfrm>
          <a:off x="3171653" y="1534360"/>
          <a:ext cx="2377440" cy="2377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Justice</a:t>
          </a:r>
          <a:endParaRPr lang="en-US" sz="2200" b="1" kern="1200" dirty="0"/>
        </a:p>
      </dsp:txBody>
      <dsp:txXfrm>
        <a:off x="3898753" y="2148532"/>
        <a:ext cx="1426464" cy="1307592"/>
      </dsp:txXfrm>
    </dsp:sp>
    <dsp:sp modelId="{D83CE7FF-FD87-4B06-8A56-6BE3F844B7BD}">
      <dsp:nvSpPr>
        <dsp:cNvPr id="0" name=""/>
        <dsp:cNvSpPr/>
      </dsp:nvSpPr>
      <dsp:spPr>
        <a:xfrm>
          <a:off x="1458620" y="1535430"/>
          <a:ext cx="2377440" cy="2377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Beneficence</a:t>
          </a:r>
          <a:endParaRPr lang="en-US" sz="2200" b="1" kern="1200" dirty="0"/>
        </a:p>
      </dsp:txBody>
      <dsp:txXfrm>
        <a:off x="1682495" y="2149602"/>
        <a:ext cx="1426464" cy="1307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8B092-D976-4D5F-87A7-D7DA2D9BDD07}">
      <dsp:nvSpPr>
        <dsp:cNvPr id="0" name=""/>
        <dsp:cNvSpPr/>
      </dsp:nvSpPr>
      <dsp:spPr>
        <a:xfrm>
          <a:off x="2316479" y="49529"/>
          <a:ext cx="2377440" cy="2377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Autonomy</a:t>
          </a:r>
          <a:endParaRPr lang="en-US" sz="2200" b="1" kern="1200" dirty="0"/>
        </a:p>
      </dsp:txBody>
      <dsp:txXfrm>
        <a:off x="2633471" y="465581"/>
        <a:ext cx="1743456" cy="1069848"/>
      </dsp:txXfrm>
    </dsp:sp>
    <dsp:sp modelId="{E104E331-AA99-43EB-875E-4476CBBFADB5}">
      <dsp:nvSpPr>
        <dsp:cNvPr id="0" name=""/>
        <dsp:cNvSpPr/>
      </dsp:nvSpPr>
      <dsp:spPr>
        <a:xfrm>
          <a:off x="3171653" y="1534360"/>
          <a:ext cx="2377440" cy="2377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Justice</a:t>
          </a:r>
          <a:endParaRPr lang="en-US" sz="2200" b="1" kern="1200" dirty="0"/>
        </a:p>
      </dsp:txBody>
      <dsp:txXfrm>
        <a:off x="3898753" y="2148532"/>
        <a:ext cx="1426464" cy="1307592"/>
      </dsp:txXfrm>
    </dsp:sp>
    <dsp:sp modelId="{D83CE7FF-FD87-4B06-8A56-6BE3F844B7BD}">
      <dsp:nvSpPr>
        <dsp:cNvPr id="0" name=""/>
        <dsp:cNvSpPr/>
      </dsp:nvSpPr>
      <dsp:spPr>
        <a:xfrm>
          <a:off x="1458620" y="1535430"/>
          <a:ext cx="2377440" cy="23774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Beneficence</a:t>
          </a:r>
          <a:endParaRPr lang="en-US" sz="2200" b="1" kern="1200" dirty="0"/>
        </a:p>
      </dsp:txBody>
      <dsp:txXfrm>
        <a:off x="1682495" y="2149602"/>
        <a:ext cx="1426464" cy="1307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982A-AA8D-40A8-AAA8-251B7CFC59ED}">
      <dsp:nvSpPr>
        <dsp:cNvPr id="0" name=""/>
        <dsp:cNvSpPr/>
      </dsp:nvSpPr>
      <dsp:spPr>
        <a:xfrm>
          <a:off x="534" y="653190"/>
          <a:ext cx="2298016" cy="2757619"/>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b="1" kern="1200" dirty="0" smtClean="0">
              <a:solidFill>
                <a:schemeClr val="tx1"/>
              </a:solidFill>
            </a:rPr>
            <a:t>Visit 1 </a:t>
          </a:r>
          <a:endParaRPr lang="en-US" sz="2600" b="1" kern="1200" dirty="0">
            <a:solidFill>
              <a:schemeClr val="tx1"/>
            </a:solidFill>
          </a:endParaRPr>
        </a:p>
      </dsp:txBody>
      <dsp:txXfrm rot="16200000">
        <a:off x="-900288" y="1554012"/>
        <a:ext cx="2261248" cy="459603"/>
      </dsp:txXfrm>
    </dsp:sp>
    <dsp:sp modelId="{B94828E7-C597-44BA-990F-DC0FB1445162}">
      <dsp:nvSpPr>
        <dsp:cNvPr id="0" name=""/>
        <dsp:cNvSpPr/>
      </dsp:nvSpPr>
      <dsp:spPr>
        <a:xfrm>
          <a:off x="460137" y="653190"/>
          <a:ext cx="1712022" cy="27576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You will complete a health questionnaire, warm up for a cycling test, and cycle for 30 minutes while wearing a mask to measure your oxygen levels.</a:t>
          </a:r>
          <a:endParaRPr lang="en-US" sz="1600" kern="1200" dirty="0">
            <a:solidFill>
              <a:schemeClr val="tx1"/>
            </a:solidFill>
          </a:endParaRPr>
        </a:p>
      </dsp:txBody>
      <dsp:txXfrm>
        <a:off x="460137" y="653190"/>
        <a:ext cx="1712022" cy="2757619"/>
      </dsp:txXfrm>
    </dsp:sp>
    <dsp:sp modelId="{CF98306E-3253-4A09-A66B-6EE4DF1BB3F2}">
      <dsp:nvSpPr>
        <dsp:cNvPr id="0" name=""/>
        <dsp:cNvSpPr/>
      </dsp:nvSpPr>
      <dsp:spPr>
        <a:xfrm>
          <a:off x="2378980" y="653190"/>
          <a:ext cx="2298016" cy="2757619"/>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b="1" kern="1200" dirty="0" smtClean="0">
              <a:solidFill>
                <a:schemeClr val="tx1"/>
              </a:solidFill>
            </a:rPr>
            <a:t>Visit 2</a:t>
          </a:r>
          <a:endParaRPr lang="en-US" sz="2600" b="1" kern="1200" dirty="0">
            <a:solidFill>
              <a:schemeClr val="tx1"/>
            </a:solidFill>
          </a:endParaRPr>
        </a:p>
      </dsp:txBody>
      <dsp:txXfrm rot="16200000">
        <a:off x="1478158" y="1554012"/>
        <a:ext cx="2261248" cy="459603"/>
      </dsp:txXfrm>
    </dsp:sp>
    <dsp:sp modelId="{E5E34DE7-FE18-42CF-80C8-FDAD1E0CA4AA}">
      <dsp:nvSpPr>
        <dsp:cNvPr id="0" name=""/>
        <dsp:cNvSpPr/>
      </dsp:nvSpPr>
      <dsp:spPr>
        <a:xfrm rot="5400000">
          <a:off x="2187734" y="2846094"/>
          <a:ext cx="405472" cy="344702"/>
        </a:xfrm>
        <a:prstGeom prst="flowChartExtract">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B2440-0EF9-40A8-A76B-77B755D35DD9}">
      <dsp:nvSpPr>
        <dsp:cNvPr id="0" name=""/>
        <dsp:cNvSpPr/>
      </dsp:nvSpPr>
      <dsp:spPr>
        <a:xfrm>
          <a:off x="2838584" y="653190"/>
          <a:ext cx="1712022" cy="27576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You will take a nutritional supplement 1 hour before you come to the lab. You will warm up for a cycling test and cycle for 30 minutes. We will draw blood before and after the cycling test.</a:t>
          </a:r>
          <a:endParaRPr lang="en-US" sz="1600" kern="1200" dirty="0">
            <a:solidFill>
              <a:schemeClr val="tx1"/>
            </a:solidFill>
          </a:endParaRPr>
        </a:p>
      </dsp:txBody>
      <dsp:txXfrm>
        <a:off x="2838584" y="653190"/>
        <a:ext cx="1712022" cy="2757619"/>
      </dsp:txXfrm>
    </dsp:sp>
    <dsp:sp modelId="{1C4E4F11-D0C8-481C-ABE5-404F832E62D7}">
      <dsp:nvSpPr>
        <dsp:cNvPr id="0" name=""/>
        <dsp:cNvSpPr/>
      </dsp:nvSpPr>
      <dsp:spPr>
        <a:xfrm>
          <a:off x="4757427" y="653190"/>
          <a:ext cx="2298016" cy="2757619"/>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en-US" sz="2600" b="1" kern="1200" dirty="0" smtClean="0">
              <a:solidFill>
                <a:schemeClr val="tx1"/>
              </a:solidFill>
            </a:rPr>
            <a:t>Visit 3</a:t>
          </a:r>
          <a:endParaRPr lang="en-US" sz="2600" b="1" kern="1200" dirty="0">
            <a:solidFill>
              <a:schemeClr val="tx1"/>
            </a:solidFill>
          </a:endParaRPr>
        </a:p>
      </dsp:txBody>
      <dsp:txXfrm rot="16200000">
        <a:off x="3856605" y="1554012"/>
        <a:ext cx="2261248" cy="459603"/>
      </dsp:txXfrm>
    </dsp:sp>
    <dsp:sp modelId="{CCA3332E-38B5-4A31-8464-17DA789F1875}">
      <dsp:nvSpPr>
        <dsp:cNvPr id="0" name=""/>
        <dsp:cNvSpPr/>
      </dsp:nvSpPr>
      <dsp:spPr>
        <a:xfrm rot="5400000">
          <a:off x="4566181" y="2846094"/>
          <a:ext cx="405472" cy="344702"/>
        </a:xfrm>
        <a:prstGeom prst="flowChartExtract">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9D2CAF-27D6-4999-A00B-270FE515EC14}">
      <dsp:nvSpPr>
        <dsp:cNvPr id="0" name=""/>
        <dsp:cNvSpPr/>
      </dsp:nvSpPr>
      <dsp:spPr>
        <a:xfrm>
          <a:off x="5217030" y="653190"/>
          <a:ext cx="1712022" cy="27576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You will take a nutritional supplement 1 hour before you come to the lab. You will warm up for a cycling test and cycle for 30 minutes. We will draw blood before and after the cycling test.</a:t>
          </a:r>
          <a:endParaRPr lang="en-US" sz="1600" kern="1200" dirty="0">
            <a:solidFill>
              <a:schemeClr val="tx1"/>
            </a:solidFill>
          </a:endParaRPr>
        </a:p>
      </dsp:txBody>
      <dsp:txXfrm>
        <a:off x="5217030" y="653190"/>
        <a:ext cx="1712022" cy="27576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35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a:t>
            </a:r>
            <a:endParaRPr lang="en-US" dirty="0"/>
          </a:p>
        </p:txBody>
      </p:sp>
      <p:sp>
        <p:nvSpPr>
          <p:cNvPr id="3" name="Content Placeholder 2"/>
          <p:cNvSpPr>
            <a:spLocks noGrp="1"/>
          </p:cNvSpPr>
          <p:nvPr>
            <p:ph idx="1"/>
          </p:nvPr>
        </p:nvSpPr>
        <p:spPr>
          <a:xfrm>
            <a:off x="457200" y="1600200"/>
            <a:ext cx="8229600" cy="4525963"/>
          </a:xfrm>
        </p:spPr>
        <p:txBody>
          <a:bodyPr/>
          <a:lstStyle>
            <a:lvl1pPr>
              <a:defRPr>
                <a:solidFill>
                  <a:srgbClr val="313231"/>
                </a:solidFill>
              </a:defRPr>
            </a:lvl1pPr>
            <a:lvl2pPr>
              <a:defRPr>
                <a:solidFill>
                  <a:srgbClr val="313231"/>
                </a:solidFill>
              </a:defRPr>
            </a:lvl2pPr>
            <a:lvl3pPr>
              <a:defRPr>
                <a:solidFill>
                  <a:srgbClr val="313231"/>
                </a:solidFill>
              </a:defRPr>
            </a:lvl3pPr>
            <a:lvl4pPr>
              <a:defRPr>
                <a:solidFill>
                  <a:srgbClr val="313231"/>
                </a:solidFill>
              </a:defRPr>
            </a:lvl4pPr>
            <a:lvl5pPr>
              <a:defRPr>
                <a:solidFill>
                  <a:srgbClr val="31323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528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HEADLINE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313231"/>
                </a:solidFill>
              </a:defRPr>
            </a:lvl1pPr>
            <a:lvl2pPr>
              <a:defRPr sz="2400">
                <a:solidFill>
                  <a:srgbClr val="313231"/>
                </a:solidFill>
              </a:defRPr>
            </a:lvl2pPr>
            <a:lvl3pPr>
              <a:defRPr sz="2000">
                <a:solidFill>
                  <a:srgbClr val="313231"/>
                </a:solidFill>
              </a:defRPr>
            </a:lvl3pPr>
            <a:lvl4pPr>
              <a:defRPr sz="1800">
                <a:solidFill>
                  <a:srgbClr val="313231"/>
                </a:solidFill>
              </a:defRPr>
            </a:lvl4pPr>
            <a:lvl5pPr>
              <a:defRPr sz="1800">
                <a:solidFill>
                  <a:srgbClr val="31323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13231"/>
                </a:solidFill>
              </a:defRPr>
            </a:lvl1pPr>
            <a:lvl2pPr>
              <a:defRPr sz="2400">
                <a:solidFill>
                  <a:srgbClr val="313231"/>
                </a:solidFill>
              </a:defRPr>
            </a:lvl2pPr>
            <a:lvl3pPr>
              <a:defRPr sz="2000">
                <a:solidFill>
                  <a:srgbClr val="313231"/>
                </a:solidFill>
              </a:defRPr>
            </a:lvl3pPr>
            <a:lvl4pPr>
              <a:defRPr sz="1800">
                <a:solidFill>
                  <a:srgbClr val="313231"/>
                </a:solidFill>
              </a:defRPr>
            </a:lvl4pPr>
            <a:lvl5pPr>
              <a:defRPr sz="1800">
                <a:solidFill>
                  <a:srgbClr val="31323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8095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HEADLINE </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98490" y="6143078"/>
            <a:ext cx="1943100" cy="457200"/>
          </a:xfrm>
          <a:prstGeom prst="rect">
            <a:avLst/>
          </a:prstGeom>
        </p:spPr>
      </p:pic>
    </p:spTree>
    <p:extLst>
      <p:ext uri="{BB962C8B-B14F-4D97-AF65-F5344CB8AC3E}">
        <p14:creationId xmlns:p14="http://schemas.microsoft.com/office/powerpoint/2010/main" val="268276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457200" rtl="0" eaLnBrk="1" latinLnBrk="0" hangingPunct="1">
        <a:spcBef>
          <a:spcPct val="0"/>
        </a:spcBef>
        <a:buNone/>
        <a:defRPr sz="4000" b="1" kern="1200" spc="300">
          <a:solidFill>
            <a:srgbClr val="313231"/>
          </a:solidFill>
          <a:latin typeface="Arial"/>
          <a:ea typeface="+mj-ea"/>
          <a:cs typeface="Arial"/>
        </a:defRPr>
      </a:lvl1pPr>
    </p:titleStyle>
    <p:bodyStyle>
      <a:lvl1pPr marL="342900" indent="-342900" algn="l" defTabSz="457200" rtl="0" eaLnBrk="1" latinLnBrk="0" hangingPunct="1">
        <a:lnSpc>
          <a:spcPct val="100000"/>
        </a:lnSpc>
        <a:spcBef>
          <a:spcPct val="20000"/>
        </a:spcBef>
        <a:buFont typeface="Arial"/>
        <a:buChar char="•"/>
        <a:defRPr sz="3200" kern="1200">
          <a:solidFill>
            <a:srgbClr val="31323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800" kern="1200">
          <a:solidFill>
            <a:srgbClr val="313231"/>
          </a:solidFill>
          <a:latin typeface="Arial"/>
          <a:ea typeface="+mn-ea"/>
          <a:cs typeface="Arial"/>
        </a:defRPr>
      </a:lvl2pPr>
      <a:lvl3pPr marL="1143000" indent="-228600" algn="l" defTabSz="457200" rtl="0" eaLnBrk="1" latinLnBrk="0" hangingPunct="1">
        <a:lnSpc>
          <a:spcPct val="100000"/>
        </a:lnSpc>
        <a:spcBef>
          <a:spcPct val="20000"/>
        </a:spcBef>
        <a:buFont typeface="Arial"/>
        <a:buChar char="•"/>
        <a:defRPr sz="2400" kern="1200">
          <a:solidFill>
            <a:srgbClr val="313231"/>
          </a:solidFill>
          <a:latin typeface="Arial"/>
          <a:ea typeface="+mn-ea"/>
          <a:cs typeface="Arial"/>
        </a:defRPr>
      </a:lvl3pPr>
      <a:lvl4pPr marL="1600200" indent="-228600" algn="l" defTabSz="457200" rtl="0" eaLnBrk="1" latinLnBrk="0" hangingPunct="1">
        <a:lnSpc>
          <a:spcPct val="100000"/>
        </a:lnSpc>
        <a:spcBef>
          <a:spcPct val="20000"/>
        </a:spcBef>
        <a:buFont typeface="Arial"/>
        <a:buChar char="•"/>
        <a:defRPr sz="2000" kern="1200">
          <a:solidFill>
            <a:srgbClr val="313231"/>
          </a:solidFill>
          <a:latin typeface="Arial"/>
          <a:ea typeface="+mn-ea"/>
          <a:cs typeface="Arial"/>
        </a:defRPr>
      </a:lvl4pPr>
      <a:lvl5pPr marL="2057400" indent="-228600" algn="l" defTabSz="457200" rtl="0" eaLnBrk="1" latinLnBrk="0" hangingPunct="1">
        <a:lnSpc>
          <a:spcPct val="100000"/>
        </a:lnSpc>
        <a:spcBef>
          <a:spcPct val="20000"/>
        </a:spcBef>
        <a:buFont typeface="Arial"/>
        <a:buChar char="•"/>
        <a:defRPr sz="1800" kern="1200">
          <a:solidFill>
            <a:srgbClr val="31323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835572"/>
            <a:ext cx="8229600" cy="20653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300">
                <a:solidFill>
                  <a:srgbClr val="B6A269"/>
                </a:solidFill>
                <a:latin typeface="Arial"/>
                <a:ea typeface="+mj-ea"/>
                <a:cs typeface="Arial"/>
              </a:defRPr>
            </a:lvl1pPr>
          </a:lstStyle>
          <a:p>
            <a:endParaRPr lang="en-US" sz="2600" dirty="0"/>
          </a:p>
        </p:txBody>
      </p:sp>
      <p:sp>
        <p:nvSpPr>
          <p:cNvPr id="3" name="Title Placeholder 1"/>
          <p:cNvSpPr txBox="1">
            <a:spLocks/>
          </p:cNvSpPr>
          <p:nvPr/>
        </p:nvSpPr>
        <p:spPr>
          <a:xfrm>
            <a:off x="705136" y="987972"/>
            <a:ext cx="8229600" cy="2065349"/>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b="1" kern="1200" spc="300">
                <a:solidFill>
                  <a:srgbClr val="B6A269"/>
                </a:solidFill>
                <a:latin typeface="Arial"/>
                <a:ea typeface="+mj-ea"/>
                <a:cs typeface="Arial"/>
              </a:defRPr>
            </a:lvl1pPr>
          </a:lstStyle>
          <a:p>
            <a:r>
              <a:rPr lang="en-US" dirty="0"/>
              <a:t>Creating and Using Consent Forms at Lindenwood </a:t>
            </a:r>
            <a:r>
              <a:rPr lang="en-US" dirty="0" smtClean="0"/>
              <a:t>University</a:t>
            </a:r>
          </a:p>
          <a:p>
            <a:r>
              <a:rPr lang="en-US" dirty="0" smtClean="0"/>
              <a:t> </a:t>
            </a:r>
          </a:p>
          <a:p>
            <a:r>
              <a:rPr lang="en-US" sz="2600" dirty="0" smtClean="0"/>
              <a:t>Research &amp; Compliance at Lindenwood Series</a:t>
            </a:r>
            <a:endParaRPr lang="en-US" sz="2600" dirty="0"/>
          </a:p>
        </p:txBody>
      </p:sp>
    </p:spTree>
    <p:extLst>
      <p:ext uri="{BB962C8B-B14F-4D97-AF65-F5344CB8AC3E}">
        <p14:creationId xmlns:p14="http://schemas.microsoft.com/office/powerpoint/2010/main" val="199399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LU Consent Form Policy</a:t>
            </a:r>
            <a:endParaRPr lang="en-US" sz="3600" dirty="0"/>
          </a:p>
        </p:txBody>
      </p:sp>
      <p:sp>
        <p:nvSpPr>
          <p:cNvPr id="3" name="Content Placeholder 2"/>
          <p:cNvSpPr>
            <a:spLocks noGrp="1"/>
          </p:cNvSpPr>
          <p:nvPr>
            <p:ph idx="1"/>
          </p:nvPr>
        </p:nvSpPr>
        <p:spPr>
          <a:xfrm>
            <a:off x="897147" y="1600200"/>
            <a:ext cx="7254816" cy="4455543"/>
          </a:xfrm>
        </p:spPr>
        <p:txBody>
          <a:bodyPr>
            <a:normAutofit/>
          </a:bodyPr>
          <a:lstStyle/>
          <a:p>
            <a:r>
              <a:rPr lang="en-US" sz="2400" dirty="0" smtClean="0"/>
              <a:t>Consent Form Templates</a:t>
            </a:r>
          </a:p>
        </p:txBody>
      </p:sp>
      <p:pic>
        <p:nvPicPr>
          <p:cNvPr id="4" name="Picture 3"/>
          <p:cNvPicPr>
            <a:picLocks noChangeAspect="1"/>
          </p:cNvPicPr>
          <p:nvPr/>
        </p:nvPicPr>
        <p:blipFill rotWithShape="1">
          <a:blip r:embed="rId2"/>
          <a:srcRect l="17312" r="17898" b="16647"/>
          <a:stretch/>
        </p:blipFill>
        <p:spPr>
          <a:xfrm>
            <a:off x="2143124" y="2090411"/>
            <a:ext cx="4762861" cy="4580355"/>
          </a:xfrm>
          <a:prstGeom prst="rect">
            <a:avLst/>
          </a:prstGeom>
        </p:spPr>
      </p:pic>
      <p:sp>
        <p:nvSpPr>
          <p:cNvPr id="5" name="Rectangle 4"/>
          <p:cNvSpPr/>
          <p:nvPr/>
        </p:nvSpPr>
        <p:spPr>
          <a:xfrm>
            <a:off x="1395824" y="2982281"/>
            <a:ext cx="1339215" cy="189016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Clear guidance for selecting the proper template.</a:t>
            </a:r>
            <a:endParaRPr lang="en-US" sz="1400" b="1" dirty="0">
              <a:solidFill>
                <a:schemeClr val="tx1"/>
              </a:solidFill>
            </a:endParaRPr>
          </a:p>
        </p:txBody>
      </p:sp>
    </p:spTree>
    <p:extLst>
      <p:ext uri="{BB962C8B-B14F-4D97-AF65-F5344CB8AC3E}">
        <p14:creationId xmlns:p14="http://schemas.microsoft.com/office/powerpoint/2010/main" val="236653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LU Consent Form Policy</a:t>
            </a:r>
            <a:endParaRPr lang="en-US" sz="3600" dirty="0"/>
          </a:p>
        </p:txBody>
      </p:sp>
      <p:sp>
        <p:nvSpPr>
          <p:cNvPr id="3" name="Content Placeholder 2"/>
          <p:cNvSpPr>
            <a:spLocks noGrp="1"/>
          </p:cNvSpPr>
          <p:nvPr>
            <p:ph idx="1"/>
          </p:nvPr>
        </p:nvSpPr>
        <p:spPr>
          <a:xfrm>
            <a:off x="897147" y="1600200"/>
            <a:ext cx="7254816" cy="4455543"/>
          </a:xfrm>
        </p:spPr>
        <p:txBody>
          <a:bodyPr>
            <a:normAutofit/>
          </a:bodyPr>
          <a:lstStyle/>
          <a:p>
            <a:r>
              <a:rPr lang="en-US" sz="2400" dirty="0" smtClean="0"/>
              <a:t>Consent Form Templates</a:t>
            </a:r>
          </a:p>
        </p:txBody>
      </p:sp>
      <p:pic>
        <p:nvPicPr>
          <p:cNvPr id="5" name="Picture 4"/>
          <p:cNvPicPr>
            <a:picLocks noChangeAspect="1"/>
          </p:cNvPicPr>
          <p:nvPr/>
        </p:nvPicPr>
        <p:blipFill rotWithShape="1">
          <a:blip r:embed="rId2"/>
          <a:srcRect l="17832" r="16852"/>
          <a:stretch/>
        </p:blipFill>
        <p:spPr>
          <a:xfrm>
            <a:off x="2589489" y="2124080"/>
            <a:ext cx="3979368" cy="4546686"/>
          </a:xfrm>
          <a:prstGeom prst="rect">
            <a:avLst/>
          </a:prstGeom>
        </p:spPr>
      </p:pic>
      <p:sp>
        <p:nvSpPr>
          <p:cNvPr id="6" name="Rectangle 5"/>
          <p:cNvSpPr/>
          <p:nvPr/>
        </p:nvSpPr>
        <p:spPr>
          <a:xfrm>
            <a:off x="5798859" y="4473093"/>
            <a:ext cx="1339215" cy="189016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Clear instructions for using each template.</a:t>
            </a:r>
            <a:endParaRPr lang="en-US" sz="1400" b="1" dirty="0">
              <a:solidFill>
                <a:schemeClr val="tx1"/>
              </a:solidFill>
            </a:endParaRPr>
          </a:p>
        </p:txBody>
      </p:sp>
    </p:spTree>
    <p:extLst>
      <p:ext uri="{BB962C8B-B14F-4D97-AF65-F5344CB8AC3E}">
        <p14:creationId xmlns:p14="http://schemas.microsoft.com/office/powerpoint/2010/main" val="397248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a:xfrm>
            <a:off x="897147" y="1600200"/>
            <a:ext cx="7254816" cy="4455543"/>
          </a:xfrm>
        </p:spPr>
        <p:txBody>
          <a:bodyPr>
            <a:normAutofit/>
          </a:bodyPr>
          <a:lstStyle/>
          <a:p>
            <a:r>
              <a:rPr lang="en-US" sz="2400" dirty="0" smtClean="0"/>
              <a:t>Health Literacy and Consent</a:t>
            </a:r>
          </a:p>
          <a:p>
            <a:endParaRPr lang="en-US" sz="1000" dirty="0" smtClean="0"/>
          </a:p>
          <a:p>
            <a:pPr lvl="1"/>
            <a:r>
              <a:rPr lang="en-US" sz="1600" dirty="0"/>
              <a:t>“Main effects for understanding were found for </a:t>
            </a:r>
            <a:r>
              <a:rPr lang="en-US" sz="1600" dirty="0" err="1"/>
              <a:t>processability</a:t>
            </a:r>
            <a:r>
              <a:rPr lang="en-US" sz="1600" dirty="0"/>
              <a:t>, readability, message length, use of graphics, and verbal discussion. Consent documents with </a:t>
            </a:r>
            <a:r>
              <a:rPr lang="en-US" sz="1600" b="1" dirty="0"/>
              <a:t>high </a:t>
            </a:r>
            <a:r>
              <a:rPr lang="en-US" sz="1600" b="1" dirty="0" err="1"/>
              <a:t>processability</a:t>
            </a:r>
            <a:r>
              <a:rPr lang="en-US" sz="1600" dirty="0"/>
              <a:t>, eighth-grade reading level, and graphics resulted in significantly greater gist and verbatim understanding compared with forms without these </a:t>
            </a:r>
            <a:r>
              <a:rPr lang="en-US" sz="1600" dirty="0" smtClean="0"/>
              <a:t>attributes.”</a:t>
            </a:r>
          </a:p>
          <a:p>
            <a:pPr lvl="1"/>
            <a:r>
              <a:rPr lang="en-US" sz="1600" dirty="0" smtClean="0"/>
              <a:t>“These </a:t>
            </a:r>
            <a:r>
              <a:rPr lang="en-US" sz="1600" dirty="0"/>
              <a:t>results indicate that people with low literacy skills can, with the help of pictographs, recall large amounts of medical information for significant periods of time. The impact of pictographs on symptom management and patient quality of life remains to be studied.</a:t>
            </a:r>
            <a:endParaRPr lang="en-US" dirty="0"/>
          </a:p>
        </p:txBody>
      </p:sp>
      <p:sp>
        <p:nvSpPr>
          <p:cNvPr id="4" name="Rectangle 3"/>
          <p:cNvSpPr/>
          <p:nvPr/>
        </p:nvSpPr>
        <p:spPr>
          <a:xfrm>
            <a:off x="3606423" y="5245724"/>
            <a:ext cx="5285094" cy="374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 Tait</a:t>
            </a:r>
            <a:r>
              <a:rPr lang="en-US" sz="1000" dirty="0">
                <a:solidFill>
                  <a:schemeClr val="tx1"/>
                </a:solidFill>
              </a:rPr>
              <a:t>, </a:t>
            </a:r>
            <a:r>
              <a:rPr lang="en-US" sz="1000" dirty="0" smtClean="0">
                <a:solidFill>
                  <a:schemeClr val="tx1"/>
                </a:solidFill>
              </a:rPr>
              <a:t>T. </a:t>
            </a:r>
            <a:r>
              <a:rPr lang="en-US" sz="1000" dirty="0" err="1">
                <a:solidFill>
                  <a:schemeClr val="tx1"/>
                </a:solidFill>
              </a:rPr>
              <a:t>Voepel</a:t>
            </a:r>
            <a:r>
              <a:rPr lang="en-US" sz="1000" dirty="0">
                <a:solidFill>
                  <a:schemeClr val="tx1"/>
                </a:solidFill>
              </a:rPr>
              <a:t>-Lewis, </a:t>
            </a:r>
            <a:r>
              <a:rPr lang="en-US" sz="1000" dirty="0" smtClean="0">
                <a:solidFill>
                  <a:schemeClr val="tx1"/>
                </a:solidFill>
              </a:rPr>
              <a:t>V. </a:t>
            </a:r>
            <a:r>
              <a:rPr lang="en-US" sz="1000" dirty="0">
                <a:solidFill>
                  <a:schemeClr val="tx1"/>
                </a:solidFill>
              </a:rPr>
              <a:t>N. Nair, </a:t>
            </a:r>
            <a:r>
              <a:rPr lang="en-US" sz="1000" dirty="0" smtClean="0">
                <a:solidFill>
                  <a:schemeClr val="tx1"/>
                </a:solidFill>
              </a:rPr>
              <a:t>N. </a:t>
            </a:r>
            <a:r>
              <a:rPr lang="en-US" sz="1000" dirty="0" err="1">
                <a:solidFill>
                  <a:schemeClr val="tx1"/>
                </a:solidFill>
              </a:rPr>
              <a:t>Narisetty</a:t>
            </a:r>
            <a:r>
              <a:rPr lang="en-US" sz="1000" dirty="0">
                <a:solidFill>
                  <a:schemeClr val="tx1"/>
                </a:solidFill>
              </a:rPr>
              <a:t>, </a:t>
            </a:r>
            <a:r>
              <a:rPr lang="en-US" sz="1000" dirty="0" smtClean="0">
                <a:solidFill>
                  <a:schemeClr val="tx1"/>
                </a:solidFill>
              </a:rPr>
              <a:t>A. </a:t>
            </a:r>
            <a:r>
              <a:rPr lang="en-US" sz="1000" dirty="0" err="1">
                <a:solidFill>
                  <a:schemeClr val="tx1"/>
                </a:solidFill>
              </a:rPr>
              <a:t>Fagerlin</a:t>
            </a:r>
            <a:r>
              <a:rPr lang="en-US" sz="1000" dirty="0">
                <a:solidFill>
                  <a:schemeClr val="tx1"/>
                </a:solidFill>
              </a:rPr>
              <a:t>. Informing the </a:t>
            </a:r>
            <a:r>
              <a:rPr lang="en-US" sz="1000" dirty="0" smtClean="0">
                <a:solidFill>
                  <a:schemeClr val="tx1"/>
                </a:solidFill>
              </a:rPr>
              <a:t>Uninformed: Optimizing </a:t>
            </a:r>
            <a:r>
              <a:rPr lang="en-US" sz="1000" dirty="0">
                <a:solidFill>
                  <a:schemeClr val="tx1"/>
                </a:solidFill>
              </a:rPr>
              <a:t>the Consent Message Using a Fractional Factorial Design. JAMA </a:t>
            </a:r>
            <a:r>
              <a:rPr lang="en-US" sz="1000" dirty="0" err="1">
                <a:solidFill>
                  <a:schemeClr val="tx1"/>
                </a:solidFill>
              </a:rPr>
              <a:t>Pediatr</a:t>
            </a:r>
            <a:r>
              <a:rPr lang="en-US" sz="1000" dirty="0">
                <a:solidFill>
                  <a:schemeClr val="tx1"/>
                </a:solidFill>
              </a:rPr>
              <a:t>. 2013;167(7):640–646. </a:t>
            </a:r>
          </a:p>
        </p:txBody>
      </p:sp>
      <p:sp>
        <p:nvSpPr>
          <p:cNvPr id="5" name="Rectangle 4"/>
          <p:cNvSpPr/>
          <p:nvPr/>
        </p:nvSpPr>
        <p:spPr>
          <a:xfrm>
            <a:off x="3606423" y="5620582"/>
            <a:ext cx="5285094" cy="35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PS. </a:t>
            </a:r>
            <a:r>
              <a:rPr lang="en-US" sz="1000" dirty="0" err="1" smtClean="0">
                <a:solidFill>
                  <a:schemeClr val="tx1"/>
                </a:solidFill>
              </a:rPr>
              <a:t>Houts</a:t>
            </a:r>
            <a:r>
              <a:rPr lang="en-US" sz="1000" dirty="0" smtClean="0">
                <a:solidFill>
                  <a:schemeClr val="tx1"/>
                </a:solidFill>
              </a:rPr>
              <a:t>  P. </a:t>
            </a:r>
            <a:r>
              <a:rPr lang="en-US" sz="1000" dirty="0" err="1" smtClean="0">
                <a:solidFill>
                  <a:schemeClr val="tx1"/>
                </a:solidFill>
              </a:rPr>
              <a:t>Witmer</a:t>
            </a:r>
            <a:r>
              <a:rPr lang="en-US" sz="1000" dirty="0" smtClean="0">
                <a:solidFill>
                  <a:schemeClr val="tx1"/>
                </a:solidFill>
              </a:rPr>
              <a:t>  J. </a:t>
            </a:r>
            <a:r>
              <a:rPr lang="en-US" sz="1000" dirty="0" err="1" smtClean="0">
                <a:solidFill>
                  <a:schemeClr val="tx1"/>
                </a:solidFill>
              </a:rPr>
              <a:t>Egeth</a:t>
            </a:r>
            <a:r>
              <a:rPr lang="en-US" sz="1000" dirty="0" smtClean="0">
                <a:solidFill>
                  <a:schemeClr val="tx1"/>
                </a:solidFill>
              </a:rPr>
              <a:t>  H. </a:t>
            </a:r>
            <a:r>
              <a:rPr lang="en-US" sz="1000" dirty="0" err="1" smtClean="0">
                <a:solidFill>
                  <a:schemeClr val="tx1"/>
                </a:solidFill>
              </a:rPr>
              <a:t>Loscalzo</a:t>
            </a:r>
            <a:r>
              <a:rPr lang="en-US" sz="1000" dirty="0" smtClean="0">
                <a:solidFill>
                  <a:schemeClr val="tx1"/>
                </a:solidFill>
              </a:rPr>
              <a:t>  M. </a:t>
            </a:r>
            <a:r>
              <a:rPr lang="en-US" sz="1000" dirty="0" err="1" smtClean="0">
                <a:solidFill>
                  <a:schemeClr val="tx1"/>
                </a:solidFill>
              </a:rPr>
              <a:t>Zabora</a:t>
            </a:r>
            <a:r>
              <a:rPr lang="en-US" sz="1000" dirty="0" smtClean="0">
                <a:solidFill>
                  <a:schemeClr val="tx1"/>
                </a:solidFill>
              </a:rPr>
              <a:t>  JR. </a:t>
            </a:r>
            <a:r>
              <a:rPr lang="en-US" sz="1000" dirty="0">
                <a:solidFill>
                  <a:schemeClr val="tx1"/>
                </a:solidFill>
              </a:rPr>
              <a:t>Using pictographs to enhance recall of spoken medical instructions.  Patient </a:t>
            </a:r>
            <a:r>
              <a:rPr lang="en-US" sz="1000" dirty="0" err="1">
                <a:solidFill>
                  <a:schemeClr val="tx1"/>
                </a:solidFill>
              </a:rPr>
              <a:t>Educ</a:t>
            </a:r>
            <a:r>
              <a:rPr lang="en-US" sz="1000" dirty="0">
                <a:solidFill>
                  <a:schemeClr val="tx1"/>
                </a:solidFill>
              </a:rPr>
              <a:t> </a:t>
            </a:r>
            <a:r>
              <a:rPr lang="en-US" sz="1000" dirty="0" err="1">
                <a:solidFill>
                  <a:schemeClr val="tx1"/>
                </a:solidFill>
              </a:rPr>
              <a:t>Couns</a:t>
            </a:r>
            <a:r>
              <a:rPr lang="en-US" sz="1000" dirty="0">
                <a:solidFill>
                  <a:schemeClr val="tx1"/>
                </a:solidFill>
              </a:rPr>
              <a:t> 2001</a:t>
            </a:r>
            <a:r>
              <a:rPr lang="en-US" sz="1000" dirty="0" smtClean="0">
                <a:solidFill>
                  <a:schemeClr val="tx1"/>
                </a:solidFill>
              </a:rPr>
              <a:t>; Jun;43(3):231-42</a:t>
            </a:r>
            <a:endParaRPr lang="en-US" sz="1000" dirty="0">
              <a:solidFill>
                <a:schemeClr val="tx1"/>
              </a:solidFill>
            </a:endParaRPr>
          </a:p>
        </p:txBody>
      </p:sp>
    </p:spTree>
    <p:extLst>
      <p:ext uri="{BB962C8B-B14F-4D97-AF65-F5344CB8AC3E}">
        <p14:creationId xmlns:p14="http://schemas.microsoft.com/office/powerpoint/2010/main" val="201481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a:xfrm>
            <a:off x="897147" y="1600200"/>
            <a:ext cx="7254816" cy="4455543"/>
          </a:xfrm>
        </p:spPr>
        <p:txBody>
          <a:bodyPr/>
          <a:lstStyle/>
          <a:p>
            <a:r>
              <a:rPr lang="en-US" sz="2400" dirty="0" smtClean="0"/>
              <a:t>Using Effective Design</a:t>
            </a:r>
          </a:p>
          <a:p>
            <a:endParaRPr lang="en-US" sz="1000" dirty="0" smtClean="0"/>
          </a:p>
          <a:p>
            <a:pPr lvl="1"/>
            <a:r>
              <a:rPr lang="en-US" sz="1600" dirty="0" smtClean="0"/>
              <a:t>Increase amount of white space</a:t>
            </a:r>
          </a:p>
          <a:p>
            <a:pPr lvl="1"/>
            <a:r>
              <a:rPr lang="en-US" sz="1600" dirty="0" smtClean="0"/>
              <a:t>Divide information into “chunks” and lists</a:t>
            </a:r>
          </a:p>
          <a:p>
            <a:pPr lvl="1"/>
            <a:r>
              <a:rPr lang="en-US" sz="1600" dirty="0" smtClean="0"/>
              <a:t>Highlight what is important with space (not bold or italicized fonts)</a:t>
            </a:r>
          </a:p>
          <a:p>
            <a:pPr lvl="1"/>
            <a:r>
              <a:rPr lang="en-US" sz="1600" dirty="0" smtClean="0"/>
              <a:t>Reduce redundancy across sections</a:t>
            </a:r>
          </a:p>
          <a:p>
            <a:pPr lvl="1"/>
            <a:r>
              <a:rPr lang="en-US" sz="1600" dirty="0" smtClean="0"/>
              <a:t>Use template language</a:t>
            </a:r>
          </a:p>
          <a:p>
            <a:pPr lvl="1"/>
            <a:r>
              <a:rPr lang="en-US" sz="1600" dirty="0" smtClean="0"/>
              <a:t>Maintain consistent font and font size</a:t>
            </a:r>
          </a:p>
          <a:p>
            <a:pPr lvl="1"/>
            <a:r>
              <a:rPr lang="en-US" sz="1600" dirty="0" smtClean="0"/>
              <a:t>Maintain consistent spacing between sections</a:t>
            </a:r>
            <a:endParaRPr lang="en-US" sz="1600" dirty="0"/>
          </a:p>
        </p:txBody>
      </p:sp>
    </p:spTree>
    <p:extLst>
      <p:ext uri="{BB962C8B-B14F-4D97-AF65-F5344CB8AC3E}">
        <p14:creationId xmlns:p14="http://schemas.microsoft.com/office/powerpoint/2010/main" val="35204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9671" r="19074"/>
          <a:stretch/>
        </p:blipFill>
        <p:spPr>
          <a:xfrm>
            <a:off x="352507" y="1144290"/>
            <a:ext cx="4593204" cy="5595975"/>
          </a:xfrm>
          <a:prstGeom prst="rect">
            <a:avLst/>
          </a:prstGeom>
        </p:spPr>
      </p:pic>
      <p:sp>
        <p:nvSpPr>
          <p:cNvPr id="2" name="Title 1"/>
          <p:cNvSpPr>
            <a:spLocks noGrp="1"/>
          </p:cNvSpPr>
          <p:nvPr>
            <p:ph type="title"/>
          </p:nvPr>
        </p:nvSpPr>
        <p:spPr/>
        <p:txBody>
          <a:bodyPr>
            <a:normAutofit/>
          </a:bodyPr>
          <a:lstStyle/>
          <a:p>
            <a:r>
              <a:rPr lang="en-US" sz="3600" dirty="0"/>
              <a:t>Developing Consent Forms</a:t>
            </a:r>
          </a:p>
        </p:txBody>
      </p:sp>
      <p:sp>
        <p:nvSpPr>
          <p:cNvPr id="5" name="Rectangle 4"/>
          <p:cNvSpPr/>
          <p:nvPr/>
        </p:nvSpPr>
        <p:spPr>
          <a:xfrm>
            <a:off x="5798859" y="1282632"/>
            <a:ext cx="1866198" cy="90397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Plenty of white space to simplify perception of information.</a:t>
            </a:r>
            <a:endParaRPr lang="en-US" sz="1400" b="1" dirty="0">
              <a:solidFill>
                <a:schemeClr val="tx1"/>
              </a:solidFill>
            </a:endParaRPr>
          </a:p>
        </p:txBody>
      </p:sp>
      <p:sp>
        <p:nvSpPr>
          <p:cNvPr id="6" name="Rectangle 5"/>
          <p:cNvSpPr/>
          <p:nvPr/>
        </p:nvSpPr>
        <p:spPr>
          <a:xfrm>
            <a:off x="5798859" y="5483396"/>
            <a:ext cx="1866198" cy="68681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Boxes to highlight key information.</a:t>
            </a:r>
            <a:endParaRPr lang="en-US" sz="1400" b="1" dirty="0">
              <a:solidFill>
                <a:schemeClr val="tx1"/>
              </a:solidFill>
            </a:endParaRPr>
          </a:p>
        </p:txBody>
      </p:sp>
      <p:sp>
        <p:nvSpPr>
          <p:cNvPr id="7" name="Rectangle 6"/>
          <p:cNvSpPr/>
          <p:nvPr/>
        </p:nvSpPr>
        <p:spPr>
          <a:xfrm>
            <a:off x="5798859" y="3856708"/>
            <a:ext cx="1866198" cy="59286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Lists for clarity and brevity.</a:t>
            </a:r>
            <a:endParaRPr lang="en-US" sz="1400" b="1" dirty="0">
              <a:solidFill>
                <a:schemeClr val="tx1"/>
              </a:solidFill>
            </a:endParaRPr>
          </a:p>
        </p:txBody>
      </p:sp>
      <p:sp>
        <p:nvSpPr>
          <p:cNvPr id="8" name="Rectangle 7"/>
          <p:cNvSpPr/>
          <p:nvPr/>
        </p:nvSpPr>
        <p:spPr>
          <a:xfrm>
            <a:off x="5798859" y="3123912"/>
            <a:ext cx="1866198" cy="6148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Similar content presented in chunks.</a:t>
            </a:r>
            <a:endParaRPr lang="en-US" sz="1400" b="1" dirty="0">
              <a:solidFill>
                <a:schemeClr val="tx1"/>
              </a:solidFill>
            </a:endParaRPr>
          </a:p>
        </p:txBody>
      </p:sp>
      <p:cxnSp>
        <p:nvCxnSpPr>
          <p:cNvPr id="10" name="Straight Arrow Connector 9"/>
          <p:cNvCxnSpPr/>
          <p:nvPr/>
        </p:nvCxnSpPr>
        <p:spPr>
          <a:xfrm flipV="1">
            <a:off x="4204252" y="1987826"/>
            <a:ext cx="1496833" cy="51683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798859" y="2308186"/>
            <a:ext cx="1866198" cy="68681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Simple template language.</a:t>
            </a:r>
            <a:endParaRPr lang="en-US" sz="1400" b="1" dirty="0">
              <a:solidFill>
                <a:schemeClr val="tx1"/>
              </a:solidFill>
            </a:endParaRPr>
          </a:p>
        </p:txBody>
      </p:sp>
      <p:cxnSp>
        <p:nvCxnSpPr>
          <p:cNvPr id="16" name="Straight Arrow Connector 15"/>
          <p:cNvCxnSpPr/>
          <p:nvPr/>
        </p:nvCxnSpPr>
        <p:spPr>
          <a:xfrm flipV="1">
            <a:off x="2886323" y="2723321"/>
            <a:ext cx="2814762" cy="35152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3522428" y="3399183"/>
            <a:ext cx="2178657" cy="16135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4063117" y="4117490"/>
            <a:ext cx="1637968" cy="3002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2480807" y="4449574"/>
            <a:ext cx="3220278" cy="40214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5798859" y="4567478"/>
            <a:ext cx="1866198" cy="7980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Space for simple, study-specific information</a:t>
            </a:r>
            <a:endParaRPr lang="en-US" sz="1400" b="1" dirty="0">
              <a:solidFill>
                <a:schemeClr val="tx1"/>
              </a:solidFill>
            </a:endParaRPr>
          </a:p>
        </p:txBody>
      </p:sp>
      <p:sp>
        <p:nvSpPr>
          <p:cNvPr id="30" name="Right Bracket 29"/>
          <p:cNvSpPr/>
          <p:nvPr/>
        </p:nvSpPr>
        <p:spPr>
          <a:xfrm>
            <a:off x="3323645" y="3241540"/>
            <a:ext cx="111318" cy="702961"/>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Right Bracket 32"/>
          <p:cNvSpPr/>
          <p:nvPr/>
        </p:nvSpPr>
        <p:spPr>
          <a:xfrm>
            <a:off x="3846589" y="3853063"/>
            <a:ext cx="118754" cy="441697"/>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0" name="Straight Arrow Connector 39"/>
          <p:cNvCxnSpPr/>
          <p:nvPr/>
        </p:nvCxnSpPr>
        <p:spPr>
          <a:xfrm>
            <a:off x="4188720" y="5096786"/>
            <a:ext cx="1512365" cy="62458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567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Plain Language</a:t>
            </a:r>
          </a:p>
          <a:p>
            <a:pPr lvl="1"/>
            <a:endParaRPr lang="en-US" sz="1000" dirty="0" smtClean="0"/>
          </a:p>
          <a:p>
            <a:pPr lvl="2"/>
            <a:r>
              <a:rPr lang="en-US" sz="1600" dirty="0" smtClean="0"/>
              <a:t>Use the active voice</a:t>
            </a:r>
          </a:p>
          <a:p>
            <a:pPr lvl="2"/>
            <a:r>
              <a:rPr lang="en-US" sz="1600" dirty="0" smtClean="0"/>
              <a:t>Use short sentences</a:t>
            </a:r>
          </a:p>
          <a:p>
            <a:pPr lvl="2"/>
            <a:r>
              <a:rPr lang="en-US" sz="1600" dirty="0" smtClean="0"/>
              <a:t>Simplify all terminology</a:t>
            </a:r>
          </a:p>
          <a:p>
            <a:pPr lvl="2"/>
            <a:r>
              <a:rPr lang="en-US" sz="1600" dirty="0" smtClean="0"/>
              <a:t>Explain terms at first use</a:t>
            </a:r>
          </a:p>
          <a:p>
            <a:pPr lvl="2"/>
            <a:r>
              <a:rPr lang="en-US" sz="1600" dirty="0" smtClean="0"/>
              <a:t>Spell out acronyms and </a:t>
            </a:r>
            <a:r>
              <a:rPr lang="en-US" sz="1600" dirty="0" err="1" smtClean="0"/>
              <a:t>initialisms</a:t>
            </a:r>
            <a:r>
              <a:rPr lang="en-US" sz="1600" dirty="0" smtClean="0"/>
              <a:t> at first use</a:t>
            </a:r>
            <a:endParaRPr lang="en-US" sz="1600" dirty="0"/>
          </a:p>
          <a:p>
            <a:pPr lvl="2"/>
            <a:r>
              <a:rPr lang="en-US" sz="1600" dirty="0" smtClean="0"/>
              <a:t>Avoid abbreviations</a:t>
            </a:r>
          </a:p>
          <a:p>
            <a:pPr lvl="1"/>
            <a:endParaRPr lang="en-US" dirty="0"/>
          </a:p>
        </p:txBody>
      </p:sp>
    </p:spTree>
    <p:extLst>
      <p:ext uri="{BB962C8B-B14F-4D97-AF65-F5344CB8AC3E}">
        <p14:creationId xmlns:p14="http://schemas.microsoft.com/office/powerpoint/2010/main" val="422640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Plain Language</a:t>
            </a:r>
          </a:p>
          <a:p>
            <a:pPr lvl="1"/>
            <a:endParaRPr lang="en-US" sz="1000" dirty="0" smtClean="0"/>
          </a:p>
          <a:p>
            <a:pPr lvl="2"/>
            <a:r>
              <a:rPr lang="en-US" sz="1600" dirty="0" smtClean="0"/>
              <a:t>Defining participation: “</a:t>
            </a:r>
            <a:r>
              <a:rPr lang="en-US" sz="1600" i="1" dirty="0" smtClean="0"/>
              <a:t>A DEXA scan will be performed...” vs. “You will have a scan of your body composition. A DEXA scan is...”</a:t>
            </a:r>
          </a:p>
          <a:p>
            <a:pPr lvl="2"/>
            <a:endParaRPr lang="en-US" sz="1000" dirty="0" smtClean="0"/>
          </a:p>
          <a:p>
            <a:pPr lvl="2"/>
            <a:r>
              <a:rPr lang="en-US" sz="1600" dirty="0" smtClean="0"/>
              <a:t>Defining medical terms: “</a:t>
            </a:r>
            <a:r>
              <a:rPr lang="en-US" sz="1600" i="1" dirty="0" smtClean="0"/>
              <a:t>To exhaustion</a:t>
            </a:r>
            <a:r>
              <a:rPr lang="en-US" sz="1600" dirty="0" smtClean="0"/>
              <a:t>” vs. “</a:t>
            </a:r>
            <a:r>
              <a:rPr lang="en-US" sz="1600" i="1" dirty="0" smtClean="0"/>
              <a:t>Until you are too tired to continue</a:t>
            </a:r>
            <a:r>
              <a:rPr lang="en-US" sz="1600" dirty="0" smtClean="0"/>
              <a:t>”</a:t>
            </a:r>
          </a:p>
          <a:p>
            <a:pPr lvl="2"/>
            <a:endParaRPr lang="en-US" sz="1000" i="1" dirty="0" smtClean="0"/>
          </a:p>
          <a:p>
            <a:pPr lvl="2"/>
            <a:r>
              <a:rPr lang="en-US" sz="1600" dirty="0" smtClean="0"/>
              <a:t>Defining process language: “</a:t>
            </a:r>
            <a:r>
              <a:rPr lang="en-US" sz="1600" i="1" dirty="0" smtClean="0"/>
              <a:t>Discontinue</a:t>
            </a:r>
            <a:r>
              <a:rPr lang="en-US" sz="1600" dirty="0" smtClean="0"/>
              <a:t>” vs. “</a:t>
            </a:r>
            <a:r>
              <a:rPr lang="en-US" sz="1600" i="1" dirty="0" smtClean="0"/>
              <a:t>When you would no longer like to participate</a:t>
            </a:r>
            <a:r>
              <a:rPr lang="en-US" sz="1600" dirty="0" smtClean="0"/>
              <a:t>”</a:t>
            </a:r>
          </a:p>
          <a:p>
            <a:pPr lvl="2"/>
            <a:endParaRPr lang="en-US" sz="1000" dirty="0" smtClean="0"/>
          </a:p>
          <a:p>
            <a:pPr lvl="2"/>
            <a:r>
              <a:rPr lang="en-US" sz="1600" dirty="0" smtClean="0"/>
              <a:t>Simpler risk </a:t>
            </a:r>
            <a:r>
              <a:rPr lang="en-US" sz="1600" dirty="0"/>
              <a:t>l</a:t>
            </a:r>
            <a:r>
              <a:rPr lang="en-US" sz="1600" dirty="0" smtClean="0"/>
              <a:t>anguage: “</a:t>
            </a:r>
            <a:r>
              <a:rPr lang="en-US" sz="1600" i="1" dirty="0" smtClean="0"/>
              <a:t>Adverse</a:t>
            </a:r>
            <a:r>
              <a:rPr lang="en-US" sz="1600" dirty="0" smtClean="0"/>
              <a:t>” vs. “</a:t>
            </a:r>
            <a:r>
              <a:rPr lang="en-US" sz="1600" i="1" dirty="0" smtClean="0"/>
              <a:t>harmful</a:t>
            </a:r>
            <a:r>
              <a:rPr lang="en-US" sz="1600" dirty="0" smtClean="0"/>
              <a:t>” or “</a:t>
            </a:r>
            <a:r>
              <a:rPr lang="en-US" sz="1600" i="1" dirty="0" smtClean="0"/>
              <a:t>painful</a:t>
            </a:r>
            <a:r>
              <a:rPr lang="en-US" sz="1600" dirty="0" smtClean="0"/>
              <a:t>”</a:t>
            </a:r>
          </a:p>
          <a:p>
            <a:pPr lvl="1"/>
            <a:endParaRPr lang="en-US" dirty="0"/>
          </a:p>
        </p:txBody>
      </p:sp>
    </p:spTree>
    <p:extLst>
      <p:ext uri="{BB962C8B-B14F-4D97-AF65-F5344CB8AC3E}">
        <p14:creationId xmlns:p14="http://schemas.microsoft.com/office/powerpoint/2010/main" val="46511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Blocking Information with Questions:</a:t>
            </a:r>
            <a:endParaRPr lang="en-US" sz="2400" dirty="0" smtClean="0"/>
          </a:p>
          <a:p>
            <a:pPr lvl="1"/>
            <a:endParaRPr lang="en-US" sz="1000" dirty="0" smtClean="0"/>
          </a:p>
          <a:p>
            <a:pPr lvl="2"/>
            <a:r>
              <a:rPr lang="en-US" b="1" dirty="0"/>
              <a:t>Why is this research being conducted</a:t>
            </a:r>
            <a:r>
              <a:rPr lang="en-US" b="1" dirty="0" smtClean="0"/>
              <a:t>?</a:t>
            </a:r>
          </a:p>
          <a:p>
            <a:pPr marL="914400" lvl="2" indent="0">
              <a:buNone/>
            </a:pPr>
            <a:endParaRPr lang="en-US" sz="1000" b="1" dirty="0" smtClean="0"/>
          </a:p>
          <a:p>
            <a:pPr lvl="3"/>
            <a:r>
              <a:rPr lang="en-US" i="1" dirty="0" smtClean="0"/>
              <a:t>Why is this study important?</a:t>
            </a:r>
          </a:p>
          <a:p>
            <a:pPr lvl="3"/>
            <a:r>
              <a:rPr lang="en-US" i="1" dirty="0" smtClean="0"/>
              <a:t>Why would I want to be in this study?</a:t>
            </a:r>
          </a:p>
          <a:p>
            <a:pPr lvl="3"/>
            <a:r>
              <a:rPr lang="en-US" i="1" dirty="0" smtClean="0"/>
              <a:t>Why would I not want to be in this study?</a:t>
            </a:r>
            <a:endParaRPr lang="en-US" i="1" dirty="0"/>
          </a:p>
          <a:p>
            <a:pPr lvl="1"/>
            <a:endParaRPr lang="en-US" dirty="0"/>
          </a:p>
        </p:txBody>
      </p:sp>
    </p:spTree>
    <p:extLst>
      <p:ext uri="{BB962C8B-B14F-4D97-AF65-F5344CB8AC3E}">
        <p14:creationId xmlns:p14="http://schemas.microsoft.com/office/powerpoint/2010/main" val="343028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Flowcharts:</a:t>
            </a:r>
            <a:endParaRPr lang="en-US" sz="2400" dirty="0" smtClean="0"/>
          </a:p>
          <a:p>
            <a:pPr lvl="1"/>
            <a:endParaRPr lang="en-US" sz="1000" dirty="0" smtClean="0"/>
          </a:p>
          <a:p>
            <a:pPr lvl="1"/>
            <a:endParaRPr lang="en-US" dirty="0"/>
          </a:p>
        </p:txBody>
      </p:sp>
      <p:graphicFrame>
        <p:nvGraphicFramePr>
          <p:cNvPr id="4" name="Diagram 3"/>
          <p:cNvGraphicFramePr/>
          <p:nvPr>
            <p:extLst>
              <p:ext uri="{D42A27DB-BD31-4B8C-83A1-F6EECF244321}">
                <p14:modId xmlns:p14="http://schemas.microsoft.com/office/powerpoint/2010/main" val="3947565689"/>
              </p:ext>
            </p:extLst>
          </p:nvPr>
        </p:nvGraphicFramePr>
        <p:xfrm>
          <a:off x="925795" y="1831181"/>
          <a:ext cx="70559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25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Grids for Risks:</a:t>
            </a:r>
            <a:endParaRPr lang="en-US" sz="2400" dirty="0" smtClean="0"/>
          </a:p>
          <a:p>
            <a:pPr lvl="1"/>
            <a:endParaRPr lang="en-US" sz="1000" dirty="0" smtClean="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74918279"/>
              </p:ext>
            </p:extLst>
          </p:nvPr>
        </p:nvGraphicFramePr>
        <p:xfrm>
          <a:off x="538382" y="2533646"/>
          <a:ext cx="7819404" cy="3053080"/>
        </p:xfrm>
        <a:graphic>
          <a:graphicData uri="http://schemas.openxmlformats.org/drawingml/2006/table">
            <a:tbl>
              <a:tblPr firstRow="1" bandRow="1">
                <a:tableStyleId>{69CF1AB2-1976-4502-BF36-3FF5EA218861}</a:tableStyleId>
              </a:tblPr>
              <a:tblGrid>
                <a:gridCol w="1954851">
                  <a:extLst>
                    <a:ext uri="{9D8B030D-6E8A-4147-A177-3AD203B41FA5}">
                      <a16:colId xmlns:a16="http://schemas.microsoft.com/office/drawing/2014/main" val="586725365"/>
                    </a:ext>
                  </a:extLst>
                </a:gridCol>
                <a:gridCol w="1954851">
                  <a:extLst>
                    <a:ext uri="{9D8B030D-6E8A-4147-A177-3AD203B41FA5}">
                      <a16:colId xmlns:a16="http://schemas.microsoft.com/office/drawing/2014/main" val="4215346923"/>
                    </a:ext>
                  </a:extLst>
                </a:gridCol>
                <a:gridCol w="1954851">
                  <a:extLst>
                    <a:ext uri="{9D8B030D-6E8A-4147-A177-3AD203B41FA5}">
                      <a16:colId xmlns:a16="http://schemas.microsoft.com/office/drawing/2014/main" val="3422071931"/>
                    </a:ext>
                  </a:extLst>
                </a:gridCol>
                <a:gridCol w="1954851">
                  <a:extLst>
                    <a:ext uri="{9D8B030D-6E8A-4147-A177-3AD203B41FA5}">
                      <a16:colId xmlns:a16="http://schemas.microsoft.com/office/drawing/2014/main" val="3484314727"/>
                    </a:ext>
                  </a:extLst>
                </a:gridCol>
              </a:tblGrid>
              <a:tr h="370840">
                <a:tc>
                  <a:txBody>
                    <a:bodyPr/>
                    <a:lstStyle/>
                    <a:p>
                      <a:r>
                        <a:rPr lang="en-US" sz="1200" dirty="0" smtClean="0">
                          <a:latin typeface="Arial" panose="020B0604020202020204" pitchFamily="34" charset="0"/>
                          <a:cs typeface="Arial" panose="020B0604020202020204" pitchFamily="34" charset="0"/>
                        </a:rPr>
                        <a:t>What is the risk?</a:t>
                      </a:r>
                      <a:endParaRPr lang="en-US" sz="1200" dirty="0">
                        <a:latin typeface="Arial" panose="020B0604020202020204" pitchFamily="34" charset="0"/>
                        <a:cs typeface="Arial" panose="020B0604020202020204" pitchFamily="34" charset="0"/>
                      </a:endParaRPr>
                    </a:p>
                  </a:txBody>
                  <a:tcPr>
                    <a:solidFill>
                      <a:schemeClr val="bg1"/>
                    </a:solidFill>
                  </a:tcPr>
                </a:tc>
                <a:tc>
                  <a:txBody>
                    <a:bodyPr/>
                    <a:lstStyle/>
                    <a:p>
                      <a:r>
                        <a:rPr lang="en-US" sz="1200" dirty="0" smtClean="0">
                          <a:latin typeface="Arial" panose="020B0604020202020204" pitchFamily="34" charset="0"/>
                          <a:cs typeface="Arial" panose="020B0604020202020204" pitchFamily="34" charset="0"/>
                        </a:rPr>
                        <a:t>How severe is the risk?</a:t>
                      </a:r>
                      <a:endParaRPr lang="en-US" sz="1200" dirty="0">
                        <a:latin typeface="Arial" panose="020B0604020202020204" pitchFamily="34" charset="0"/>
                        <a:cs typeface="Arial" panose="020B0604020202020204" pitchFamily="34" charset="0"/>
                      </a:endParaRPr>
                    </a:p>
                  </a:txBody>
                  <a:tcPr>
                    <a:solidFill>
                      <a:schemeClr val="bg1"/>
                    </a:solidFill>
                  </a:tcPr>
                </a:tc>
                <a:tc>
                  <a:txBody>
                    <a:bodyPr/>
                    <a:lstStyle/>
                    <a:p>
                      <a:r>
                        <a:rPr lang="en-US" sz="1200" dirty="0" smtClean="0">
                          <a:latin typeface="Arial" panose="020B0604020202020204" pitchFamily="34" charset="0"/>
                          <a:cs typeface="Arial" panose="020B0604020202020204" pitchFamily="34" charset="0"/>
                        </a:rPr>
                        <a:t>How often would this happen?</a:t>
                      </a:r>
                      <a:endParaRPr lang="en-US" sz="1200" dirty="0">
                        <a:latin typeface="Arial" panose="020B0604020202020204" pitchFamily="34" charset="0"/>
                        <a:cs typeface="Arial" panose="020B0604020202020204" pitchFamily="34" charset="0"/>
                      </a:endParaRPr>
                    </a:p>
                  </a:txBody>
                  <a:tcPr>
                    <a:solidFill>
                      <a:schemeClr val="bg1"/>
                    </a:solidFill>
                  </a:tcPr>
                </a:tc>
                <a:tc>
                  <a:txBody>
                    <a:bodyPr/>
                    <a:lstStyle/>
                    <a:p>
                      <a:r>
                        <a:rPr lang="en-US" sz="1200" dirty="0" smtClean="0">
                          <a:latin typeface="Arial" panose="020B0604020202020204" pitchFamily="34" charset="0"/>
                          <a:cs typeface="Arial" panose="020B0604020202020204" pitchFamily="34" charset="0"/>
                        </a:rPr>
                        <a:t>What might happen?</a:t>
                      </a:r>
                      <a:endParaRPr lang="en-US" sz="1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61844989"/>
                  </a:ext>
                </a:extLst>
              </a:tr>
              <a:tr h="370840">
                <a:tc>
                  <a:txBody>
                    <a:bodyPr/>
                    <a:lstStyle/>
                    <a:p>
                      <a:r>
                        <a:rPr lang="en-US" dirty="0" smtClean="0"/>
                        <a:t>Blood Draw</a:t>
                      </a:r>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960217490"/>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829468177"/>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3459481142"/>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4000945007"/>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272666249"/>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2777286675"/>
                  </a:ext>
                </a:extLst>
              </a:tr>
              <a:tr h="370840">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6122571"/>
                  </a:ext>
                </a:extLst>
              </a:tr>
            </a:tbl>
          </a:graphicData>
        </a:graphic>
      </p:graphicFrame>
    </p:spTree>
    <p:extLst>
      <p:ext uri="{BB962C8B-B14F-4D97-AF65-F5344CB8AC3E}">
        <p14:creationId xmlns:p14="http://schemas.microsoft.com/office/powerpoint/2010/main" val="217631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a:t>
            </a:r>
            <a:endParaRPr lang="en-US" sz="3600" dirty="0"/>
          </a:p>
        </p:txBody>
      </p:sp>
      <p:sp>
        <p:nvSpPr>
          <p:cNvPr id="3" name="Content Placeholder 2"/>
          <p:cNvSpPr>
            <a:spLocks noGrp="1"/>
          </p:cNvSpPr>
          <p:nvPr>
            <p:ph idx="1"/>
          </p:nvPr>
        </p:nvSpPr>
        <p:spPr>
          <a:xfrm>
            <a:off x="860614" y="1600200"/>
            <a:ext cx="7584141" cy="4525963"/>
          </a:xfrm>
        </p:spPr>
        <p:txBody>
          <a:bodyPr>
            <a:normAutofit/>
          </a:bodyPr>
          <a:lstStyle/>
          <a:p>
            <a:r>
              <a:rPr lang="en-US" dirty="0" smtClean="0"/>
              <a:t>Review LU Consent Policy</a:t>
            </a:r>
          </a:p>
          <a:p>
            <a:r>
              <a:rPr lang="en-US" dirty="0" smtClean="0"/>
              <a:t>Discuss Consent Form Development</a:t>
            </a:r>
          </a:p>
          <a:p>
            <a:r>
              <a:rPr lang="en-US" dirty="0" smtClean="0"/>
              <a:t>Describe Consent Conversations</a:t>
            </a:r>
          </a:p>
          <a:p>
            <a:r>
              <a:rPr lang="en-US" dirty="0" smtClean="0"/>
              <a:t>Identify </a:t>
            </a:r>
            <a:r>
              <a:rPr lang="en-US" dirty="0"/>
              <a:t>LU Consent Best Practices</a:t>
            </a:r>
          </a:p>
          <a:p>
            <a:endParaRPr lang="en-US" dirty="0" smtClean="0"/>
          </a:p>
        </p:txBody>
      </p:sp>
    </p:spTree>
    <p:extLst>
      <p:ext uri="{BB962C8B-B14F-4D97-AF65-F5344CB8AC3E}">
        <p14:creationId xmlns:p14="http://schemas.microsoft.com/office/powerpoint/2010/main" val="46708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Images:</a:t>
            </a:r>
          </a:p>
          <a:p>
            <a:endParaRPr lang="en-US" sz="1000" dirty="0" smtClean="0"/>
          </a:p>
          <a:p>
            <a:pPr lvl="1"/>
            <a:endParaRPr lang="en-US" dirty="0"/>
          </a:p>
        </p:txBody>
      </p:sp>
      <p:sp>
        <p:nvSpPr>
          <p:cNvPr id="4" name="Rectangle 3"/>
          <p:cNvSpPr/>
          <p:nvPr/>
        </p:nvSpPr>
        <p:spPr>
          <a:xfrm>
            <a:off x="6030733" y="5705788"/>
            <a:ext cx="2552700" cy="42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tx1"/>
                </a:solidFill>
              </a:rPr>
              <a:t>AR  Tait, T </a:t>
            </a:r>
            <a:r>
              <a:rPr lang="en-US" sz="600" dirty="0" err="1" smtClean="0">
                <a:solidFill>
                  <a:schemeClr val="tx1"/>
                </a:solidFill>
              </a:rPr>
              <a:t>Voepel</a:t>
            </a:r>
            <a:r>
              <a:rPr lang="en-US" sz="600" dirty="0" smtClean="0">
                <a:solidFill>
                  <a:schemeClr val="tx1"/>
                </a:solidFill>
              </a:rPr>
              <a:t>-Lewis, C Brennan-Martinez, M </a:t>
            </a:r>
            <a:r>
              <a:rPr lang="en-US" sz="600" dirty="0" err="1" smtClean="0">
                <a:solidFill>
                  <a:schemeClr val="tx1"/>
                </a:solidFill>
              </a:rPr>
              <a:t>McGonegal</a:t>
            </a:r>
            <a:r>
              <a:rPr lang="en-US" sz="600" dirty="0" smtClean="0">
                <a:solidFill>
                  <a:schemeClr val="tx1"/>
                </a:solidFill>
              </a:rPr>
              <a:t>, R Levine. </a:t>
            </a:r>
            <a:r>
              <a:rPr lang="en-US" sz="600" dirty="0">
                <a:solidFill>
                  <a:schemeClr val="tx1"/>
                </a:solidFill>
              </a:rPr>
              <a:t>Using Animated Computer-generated Text and Graphics to Depict the Risks and Benefits of Medical Treatment. </a:t>
            </a:r>
            <a:r>
              <a:rPr lang="en-US" sz="600" i="1" dirty="0">
                <a:solidFill>
                  <a:schemeClr val="tx1"/>
                </a:solidFill>
              </a:rPr>
              <a:t>The American journal of medicine</a:t>
            </a:r>
            <a:r>
              <a:rPr lang="en-US" sz="600" dirty="0">
                <a:solidFill>
                  <a:schemeClr val="tx1"/>
                </a:solidFill>
              </a:rPr>
              <a:t>. 2012;125(11):1103-1110.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99" y="2469191"/>
            <a:ext cx="3457104" cy="198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14216"/>
            <a:ext cx="4468091" cy="332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9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a:t>
            </a:r>
            <a:r>
              <a:rPr lang="en-US" sz="2400" dirty="0" err="1" smtClean="0"/>
              <a:t>OptionGrid</a:t>
            </a:r>
            <a:r>
              <a:rPr lang="en-US" sz="2400" dirty="0" smtClean="0"/>
              <a:t>:</a:t>
            </a:r>
          </a:p>
          <a:p>
            <a:pPr lvl="1"/>
            <a:endParaRPr lang="en-US" sz="2400" dirty="0" smtClean="0"/>
          </a:p>
          <a:p>
            <a:endParaRPr lang="en-US" sz="1000" dirty="0" smtClean="0"/>
          </a:p>
          <a:p>
            <a:pPr lvl="1"/>
            <a:endParaRPr lang="en-US" dirty="0"/>
          </a:p>
        </p:txBody>
      </p:sp>
      <p:sp>
        <p:nvSpPr>
          <p:cNvPr id="4" name="Rectangle 3"/>
          <p:cNvSpPr/>
          <p:nvPr/>
        </p:nvSpPr>
        <p:spPr>
          <a:xfrm>
            <a:off x="1431437" y="5705789"/>
            <a:ext cx="2552700" cy="260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http://optiongrid.org/</a:t>
            </a:r>
            <a:endParaRPr lang="en-US" sz="600" dirty="0">
              <a:solidFill>
                <a:schemeClr val="tx1"/>
              </a:solidFill>
            </a:endParaRPr>
          </a:p>
        </p:txBody>
      </p:sp>
      <p:pic>
        <p:nvPicPr>
          <p:cNvPr id="7" name="Picture 6"/>
          <p:cNvPicPr>
            <a:picLocks noChangeAspect="1"/>
          </p:cNvPicPr>
          <p:nvPr/>
        </p:nvPicPr>
        <p:blipFill rotWithShape="1">
          <a:blip r:embed="rId2"/>
          <a:srcRect l="22239" t="14388" r="23492" b="9433"/>
          <a:stretch/>
        </p:blipFill>
        <p:spPr>
          <a:xfrm>
            <a:off x="3984137" y="1435326"/>
            <a:ext cx="4982697" cy="5245810"/>
          </a:xfrm>
          <a:prstGeom prst="rect">
            <a:avLst/>
          </a:prstGeom>
        </p:spPr>
      </p:pic>
    </p:spTree>
    <p:extLst>
      <p:ext uri="{BB962C8B-B14F-4D97-AF65-F5344CB8AC3E}">
        <p14:creationId xmlns:p14="http://schemas.microsoft.com/office/powerpoint/2010/main" val="60030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Developing Consent Forms</a:t>
            </a:r>
          </a:p>
        </p:txBody>
      </p:sp>
      <p:sp>
        <p:nvSpPr>
          <p:cNvPr id="3" name="Content Placeholder 2"/>
          <p:cNvSpPr>
            <a:spLocks noGrp="1"/>
          </p:cNvSpPr>
          <p:nvPr>
            <p:ph idx="1"/>
          </p:nvPr>
        </p:nvSpPr>
        <p:spPr/>
        <p:txBody>
          <a:bodyPr/>
          <a:lstStyle/>
          <a:p>
            <a:pPr lvl="1"/>
            <a:r>
              <a:rPr lang="en-US" sz="2400" dirty="0" smtClean="0"/>
              <a:t>Using SMOG to test Reading Level</a:t>
            </a:r>
          </a:p>
          <a:p>
            <a:endParaRPr lang="en-US" sz="1000" dirty="0" smtClean="0"/>
          </a:p>
          <a:p>
            <a:pPr lvl="1"/>
            <a:endParaRPr lang="en-US" dirty="0"/>
          </a:p>
        </p:txBody>
      </p:sp>
      <p:pic>
        <p:nvPicPr>
          <p:cNvPr id="8" name="Picture 7"/>
          <p:cNvPicPr>
            <a:picLocks noChangeAspect="1"/>
          </p:cNvPicPr>
          <p:nvPr/>
        </p:nvPicPr>
        <p:blipFill rotWithShape="1">
          <a:blip r:embed="rId2"/>
          <a:srcRect l="6567" r="6477"/>
          <a:stretch/>
        </p:blipFill>
        <p:spPr>
          <a:xfrm>
            <a:off x="1965278" y="2165577"/>
            <a:ext cx="5179325" cy="4467234"/>
          </a:xfrm>
          <a:prstGeom prst="rect">
            <a:avLst/>
          </a:prstGeom>
        </p:spPr>
      </p:pic>
      <p:sp>
        <p:nvSpPr>
          <p:cNvPr id="11" name="Rectangle 10"/>
          <p:cNvSpPr/>
          <p:nvPr/>
        </p:nvSpPr>
        <p:spPr>
          <a:xfrm>
            <a:off x="6933963" y="3551064"/>
            <a:ext cx="1963477" cy="42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https://</a:t>
            </a:r>
            <a:r>
              <a:rPr lang="en-US" dirty="0" smtClean="0">
                <a:solidFill>
                  <a:schemeClr val="tx1"/>
                </a:solidFill>
              </a:rPr>
              <a:t>readable.io</a:t>
            </a:r>
            <a:endParaRPr lang="en-US" dirty="0">
              <a:solidFill>
                <a:schemeClr val="tx1"/>
              </a:solidFill>
            </a:endParaRPr>
          </a:p>
        </p:txBody>
      </p:sp>
    </p:spTree>
    <p:extLst>
      <p:ext uri="{BB962C8B-B14F-4D97-AF65-F5344CB8AC3E}">
        <p14:creationId xmlns:p14="http://schemas.microsoft.com/office/powerpoint/2010/main" val="325054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Preparing for Consent Conversation</a:t>
            </a:r>
            <a:endParaRPr lang="en-US" sz="3600" dirty="0"/>
          </a:p>
        </p:txBody>
      </p:sp>
      <p:sp>
        <p:nvSpPr>
          <p:cNvPr id="3" name="Content Placeholder 2"/>
          <p:cNvSpPr>
            <a:spLocks noGrp="1"/>
          </p:cNvSpPr>
          <p:nvPr>
            <p:ph idx="1"/>
          </p:nvPr>
        </p:nvSpPr>
        <p:spPr/>
        <p:txBody>
          <a:bodyPr/>
          <a:lstStyle/>
          <a:p>
            <a:pPr lvl="1"/>
            <a:r>
              <a:rPr lang="en-US" sz="2400" dirty="0" smtClean="0"/>
              <a:t>Using Effective Oral Communication Skills</a:t>
            </a:r>
          </a:p>
          <a:p>
            <a:pPr lvl="1"/>
            <a:endParaRPr lang="en-US" sz="1000" dirty="0" smtClean="0"/>
          </a:p>
          <a:p>
            <a:pPr lvl="2"/>
            <a:r>
              <a:rPr lang="en-US" sz="1600" dirty="0" smtClean="0"/>
              <a:t>Anticipate communication issues</a:t>
            </a:r>
          </a:p>
          <a:p>
            <a:pPr lvl="2"/>
            <a:r>
              <a:rPr lang="en-US" sz="1600" dirty="0" smtClean="0"/>
              <a:t>Keep it slow</a:t>
            </a:r>
          </a:p>
          <a:p>
            <a:pPr lvl="2"/>
            <a:r>
              <a:rPr lang="en-US" sz="1600" dirty="0" smtClean="0"/>
              <a:t>Do not assume comprehension</a:t>
            </a:r>
          </a:p>
          <a:p>
            <a:pPr lvl="2"/>
            <a:r>
              <a:rPr lang="en-US" sz="1600" dirty="0" smtClean="0"/>
              <a:t>Use plain language</a:t>
            </a:r>
          </a:p>
          <a:p>
            <a:pPr lvl="2"/>
            <a:r>
              <a:rPr lang="en-US" sz="1600" dirty="0" smtClean="0"/>
              <a:t>Use “Chunk and Check” methods</a:t>
            </a:r>
          </a:p>
          <a:p>
            <a:pPr lvl="2"/>
            <a:r>
              <a:rPr lang="en-US" sz="1600" dirty="0" smtClean="0"/>
              <a:t>Use “Teach-Back” methods</a:t>
            </a:r>
          </a:p>
          <a:p>
            <a:pPr lvl="2"/>
            <a:endParaRPr lang="en-US" sz="1600"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516207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for Consent Conversation</a:t>
            </a:r>
          </a:p>
        </p:txBody>
      </p:sp>
      <p:sp>
        <p:nvSpPr>
          <p:cNvPr id="3" name="Content Placeholder 2"/>
          <p:cNvSpPr>
            <a:spLocks noGrp="1"/>
          </p:cNvSpPr>
          <p:nvPr>
            <p:ph idx="1"/>
          </p:nvPr>
        </p:nvSpPr>
        <p:spPr/>
        <p:txBody>
          <a:bodyPr/>
          <a:lstStyle/>
          <a:p>
            <a:pPr lvl="1"/>
            <a:r>
              <a:rPr lang="en-US" sz="2400" dirty="0" smtClean="0"/>
              <a:t>Using Teach-Back Methods</a:t>
            </a:r>
          </a:p>
          <a:p>
            <a:pPr lvl="1"/>
            <a:endParaRPr lang="en-US" sz="1000" dirty="0" smtClean="0"/>
          </a:p>
          <a:p>
            <a:pPr lvl="2"/>
            <a:r>
              <a:rPr lang="en-US" sz="1600" dirty="0" smtClean="0"/>
              <a:t>Ask questions to gauge comprehension:</a:t>
            </a:r>
          </a:p>
          <a:p>
            <a:pPr lvl="3"/>
            <a:r>
              <a:rPr lang="en-US" sz="1600" dirty="0"/>
              <a:t>“Can you tell me what the most significant risks of this research are?”</a:t>
            </a:r>
          </a:p>
          <a:p>
            <a:pPr lvl="3"/>
            <a:r>
              <a:rPr lang="en-US" sz="1600" dirty="0"/>
              <a:t>“It sounds like I did not explain the potential benefits clearly. Let’s look at that part of the consent form again</a:t>
            </a:r>
            <a:r>
              <a:rPr lang="en-US" sz="1600" dirty="0" smtClean="0"/>
              <a:t>.”</a:t>
            </a:r>
          </a:p>
          <a:p>
            <a:pPr lvl="3"/>
            <a:endParaRPr lang="en-US" sz="1000" dirty="0"/>
          </a:p>
          <a:p>
            <a:pPr lvl="2"/>
            <a:r>
              <a:rPr lang="en-US" sz="1600" dirty="0" smtClean="0"/>
              <a:t>Be conversational:</a:t>
            </a:r>
          </a:p>
          <a:p>
            <a:pPr lvl="3"/>
            <a:r>
              <a:rPr lang="en-US" sz="1600" dirty="0" smtClean="0"/>
              <a:t>“What do you think so far?”</a:t>
            </a:r>
          </a:p>
          <a:p>
            <a:pPr lvl="3"/>
            <a:r>
              <a:rPr lang="en-US" sz="1600" dirty="0" smtClean="0"/>
              <a:t>“What questions do you have?”</a:t>
            </a:r>
          </a:p>
          <a:p>
            <a:pPr lvl="3"/>
            <a:r>
              <a:rPr lang="en-US" sz="1600" dirty="0" smtClean="0"/>
              <a:t>“Do you want to think this over for a while?”</a:t>
            </a:r>
          </a:p>
          <a:p>
            <a:pPr lvl="2"/>
            <a:endParaRPr lang="en-US" dirty="0"/>
          </a:p>
        </p:txBody>
      </p:sp>
    </p:spTree>
    <p:extLst>
      <p:ext uri="{BB962C8B-B14F-4D97-AF65-F5344CB8AC3E}">
        <p14:creationId xmlns:p14="http://schemas.microsoft.com/office/powerpoint/2010/main" val="3031879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for Consent Conversation</a:t>
            </a:r>
          </a:p>
        </p:txBody>
      </p:sp>
      <p:sp>
        <p:nvSpPr>
          <p:cNvPr id="3" name="Content Placeholder 2"/>
          <p:cNvSpPr>
            <a:spLocks noGrp="1"/>
          </p:cNvSpPr>
          <p:nvPr>
            <p:ph idx="1"/>
          </p:nvPr>
        </p:nvSpPr>
        <p:spPr/>
        <p:txBody>
          <a:bodyPr>
            <a:normAutofit/>
          </a:bodyPr>
          <a:lstStyle/>
          <a:p>
            <a:pPr lvl="1"/>
            <a:r>
              <a:rPr lang="en-US" sz="2400" dirty="0" smtClean="0"/>
              <a:t>Designing Question Prompts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438" y="2175640"/>
            <a:ext cx="4816562" cy="4505817"/>
          </a:xfrm>
          <a:prstGeom prst="rect">
            <a:avLst/>
          </a:prstGeom>
        </p:spPr>
      </p:pic>
      <p:sp>
        <p:nvSpPr>
          <p:cNvPr id="5" name="TextBox 4"/>
          <p:cNvSpPr txBox="1"/>
          <p:nvPr/>
        </p:nvSpPr>
        <p:spPr>
          <a:xfrm>
            <a:off x="6380658" y="5876345"/>
            <a:ext cx="2586800" cy="707886"/>
          </a:xfrm>
          <a:prstGeom prst="rect">
            <a:avLst/>
          </a:prstGeom>
          <a:solidFill>
            <a:schemeClr val="bg1"/>
          </a:solidFill>
        </p:spPr>
        <p:txBody>
          <a:bodyPr wrap="square" rtlCol="0">
            <a:spAutoFit/>
          </a:bodyPr>
          <a:lstStyle/>
          <a:p>
            <a:r>
              <a:rPr lang="en-US" sz="800" dirty="0"/>
              <a:t>Brown RF, </a:t>
            </a:r>
            <a:r>
              <a:rPr lang="en-US" sz="800" dirty="0" err="1"/>
              <a:t>Bylund</a:t>
            </a:r>
            <a:r>
              <a:rPr lang="en-US" sz="800" dirty="0"/>
              <a:t> CL, Li Y, </a:t>
            </a:r>
            <a:r>
              <a:rPr lang="en-US" sz="800" dirty="0" err="1"/>
              <a:t>Edgerson</a:t>
            </a:r>
            <a:r>
              <a:rPr lang="en-US" sz="800" dirty="0"/>
              <a:t> S, </a:t>
            </a:r>
            <a:r>
              <a:rPr lang="en-US" sz="800" dirty="0" err="1"/>
              <a:t>Butow</a:t>
            </a:r>
            <a:r>
              <a:rPr lang="en-US" sz="800" dirty="0"/>
              <a:t> P. Testing the utility of a cancer clinical trial specific Question Prompt List (QPL-CT) during oncology consultations. </a:t>
            </a:r>
            <a:r>
              <a:rPr lang="en-US" sz="800" i="1" dirty="0"/>
              <a:t>Patient education and counseling</a:t>
            </a:r>
            <a:r>
              <a:rPr lang="en-US" sz="800" dirty="0"/>
              <a:t>. 2012;88(2):</a:t>
            </a:r>
            <a:r>
              <a:rPr lang="en-US" sz="800" dirty="0" smtClean="0"/>
              <a:t>311-317</a:t>
            </a:r>
            <a:endParaRPr lang="en-US" sz="800" dirty="0"/>
          </a:p>
        </p:txBody>
      </p:sp>
    </p:spTree>
    <p:extLst>
      <p:ext uri="{BB962C8B-B14F-4D97-AF65-F5344CB8AC3E}">
        <p14:creationId xmlns:p14="http://schemas.microsoft.com/office/powerpoint/2010/main" val="6778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Preparing for Consent Conversation</a:t>
            </a:r>
          </a:p>
        </p:txBody>
      </p:sp>
      <p:sp>
        <p:nvSpPr>
          <p:cNvPr id="3" name="Content Placeholder 2"/>
          <p:cNvSpPr>
            <a:spLocks noGrp="1"/>
          </p:cNvSpPr>
          <p:nvPr>
            <p:ph idx="1"/>
          </p:nvPr>
        </p:nvSpPr>
        <p:spPr/>
        <p:txBody>
          <a:bodyPr/>
          <a:lstStyle/>
          <a:p>
            <a:pPr lvl="1"/>
            <a:r>
              <a:rPr lang="en-US" sz="2000" dirty="0" smtClean="0"/>
              <a:t>Thinking and Documenting Reflexively</a:t>
            </a:r>
          </a:p>
          <a:p>
            <a:endParaRPr lang="en-US" sz="1000" dirty="0" smtClean="0"/>
          </a:p>
          <a:p>
            <a:pPr lvl="2"/>
            <a:r>
              <a:rPr lang="en-US" sz="1600" dirty="0"/>
              <a:t>“</a:t>
            </a:r>
            <a:r>
              <a:rPr lang="en-US" sz="1600" i="1" dirty="0"/>
              <a:t>What have I observed (or not) that leads me to believe the child has assented/ dissented? Can I provide examples? Have I noticed any verbal/nonverbal cues</a:t>
            </a:r>
            <a:r>
              <a:rPr lang="en-US" sz="1600" i="1" dirty="0" smtClean="0"/>
              <a:t>?”*</a:t>
            </a:r>
          </a:p>
          <a:p>
            <a:pPr lvl="2"/>
            <a:r>
              <a:rPr lang="en-US" sz="1600" dirty="0" smtClean="0"/>
              <a:t>Create a Note to File documenting the consent conversation and experience, to affirm positive consent was obtained.</a:t>
            </a:r>
            <a:endParaRPr lang="en-US" sz="1600" dirty="0"/>
          </a:p>
          <a:p>
            <a:pPr lvl="1"/>
            <a:endParaRPr lang="en-US" dirty="0"/>
          </a:p>
        </p:txBody>
      </p:sp>
      <p:sp>
        <p:nvSpPr>
          <p:cNvPr id="6" name="Rectangle 5"/>
          <p:cNvSpPr/>
          <p:nvPr/>
        </p:nvSpPr>
        <p:spPr>
          <a:xfrm>
            <a:off x="5423025" y="5427279"/>
            <a:ext cx="3158671"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chemeClr val="tx1"/>
                </a:solidFill>
              </a:rPr>
              <a:t>Phelan</a:t>
            </a:r>
            <a:r>
              <a:rPr lang="en-US" sz="800" dirty="0">
                <a:solidFill>
                  <a:schemeClr val="tx1"/>
                </a:solidFill>
              </a:rPr>
              <a:t>, S. K., &amp; Kinsella, E. A. (2013). Picture this . . . Safety, dignity, and voice—ethical research with children: Practical considerations for the reflexive researcher. Qualitative Inquiry, 19(2). pp. 81-90</a:t>
            </a:r>
            <a:r>
              <a:rPr lang="en-US" sz="800" dirty="0" smtClean="0">
                <a:solidFill>
                  <a:schemeClr val="tx1"/>
                </a:solidFill>
              </a:rPr>
              <a:t>.</a:t>
            </a:r>
            <a:endParaRPr lang="en-US" sz="800" dirty="0">
              <a:solidFill>
                <a:schemeClr val="tx1"/>
              </a:solidFill>
            </a:endParaRPr>
          </a:p>
        </p:txBody>
      </p:sp>
    </p:spTree>
    <p:extLst>
      <p:ext uri="{BB962C8B-B14F-4D97-AF65-F5344CB8AC3E}">
        <p14:creationId xmlns:p14="http://schemas.microsoft.com/office/powerpoint/2010/main" val="14670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Documenting Consent</a:t>
            </a:r>
            <a:endParaRPr lang="en-US" dirty="0"/>
          </a:p>
        </p:txBody>
      </p:sp>
      <p:sp>
        <p:nvSpPr>
          <p:cNvPr id="3" name="Content Placeholder 2"/>
          <p:cNvSpPr>
            <a:spLocks noGrp="1"/>
          </p:cNvSpPr>
          <p:nvPr>
            <p:ph idx="1"/>
          </p:nvPr>
        </p:nvSpPr>
        <p:spPr/>
        <p:txBody>
          <a:bodyPr/>
          <a:lstStyle/>
          <a:p>
            <a:pPr lvl="1"/>
            <a:r>
              <a:rPr lang="en-US" sz="2000" dirty="0" smtClean="0"/>
              <a:t>45 CFR 46.117(a)</a:t>
            </a:r>
          </a:p>
          <a:p>
            <a:endParaRPr lang="en-US" sz="1000" dirty="0" smtClean="0"/>
          </a:p>
          <a:p>
            <a:pPr lvl="2"/>
            <a:r>
              <a:rPr lang="en-US" sz="1600" dirty="0" smtClean="0"/>
              <a:t>“…informed </a:t>
            </a:r>
            <a:r>
              <a:rPr lang="en-US" sz="1600" dirty="0"/>
              <a:t>consent shall be documented by the use of a written consent form approved by the IRB and signed by the subject or the subject's legally authorized representative. A copy shall be given to the person signing the form</a:t>
            </a:r>
            <a:r>
              <a:rPr lang="en-US" sz="1600" dirty="0" smtClean="0"/>
              <a:t>.”</a:t>
            </a:r>
          </a:p>
          <a:p>
            <a:pPr lvl="2"/>
            <a:endParaRPr lang="en-US" sz="1000" dirty="0" smtClean="0"/>
          </a:p>
          <a:p>
            <a:pPr lvl="1"/>
            <a:r>
              <a:rPr lang="en-US" sz="2000" dirty="0" smtClean="0"/>
              <a:t>45 CFR 46.117(c)</a:t>
            </a:r>
          </a:p>
          <a:p>
            <a:pPr lvl="1"/>
            <a:endParaRPr lang="en-US" sz="1000" dirty="0" smtClean="0"/>
          </a:p>
          <a:p>
            <a:pPr lvl="2"/>
            <a:r>
              <a:rPr lang="en-US" sz="1600" dirty="0" smtClean="0"/>
              <a:t>“An </a:t>
            </a:r>
            <a:r>
              <a:rPr lang="en-US" sz="1600" dirty="0"/>
              <a:t>IRB may waive the requirement for the investigator to obtain a signed consent form for some or all subjects if it finds either</a:t>
            </a:r>
            <a:r>
              <a:rPr lang="en-US" sz="1600" dirty="0" smtClean="0"/>
              <a:t>:</a:t>
            </a:r>
          </a:p>
          <a:p>
            <a:pPr lvl="3"/>
            <a:r>
              <a:rPr lang="en-US" sz="1200" dirty="0"/>
              <a:t> (1) That the only record linking the subject and the research would be the consent document and the principal risk would be potential harm resulting from a breach of confidentiality. Each subject will be asked whether the subject wants documentation linking the subject with the research, and the subject's wishes will govern; or</a:t>
            </a:r>
          </a:p>
          <a:p>
            <a:pPr lvl="3"/>
            <a:r>
              <a:rPr lang="en-US" sz="1200" dirty="0" smtClean="0"/>
              <a:t> </a:t>
            </a:r>
            <a:r>
              <a:rPr lang="en-US" sz="1200" dirty="0"/>
              <a:t>(2) That the research presents no more than minimal risk of harm to subjects and involves no procedures for which written consent is normally required outside of the research context</a:t>
            </a:r>
            <a:r>
              <a:rPr lang="en-US" sz="1200" dirty="0" smtClean="0"/>
              <a:t>.”</a:t>
            </a:r>
            <a:endParaRPr lang="en-US" sz="1200" dirty="0"/>
          </a:p>
        </p:txBody>
      </p:sp>
    </p:spTree>
    <p:extLst>
      <p:ext uri="{BB962C8B-B14F-4D97-AF65-F5344CB8AC3E}">
        <p14:creationId xmlns:p14="http://schemas.microsoft.com/office/powerpoint/2010/main" val="1932298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Documenting Consent</a:t>
            </a:r>
            <a:endParaRPr lang="en-US" dirty="0"/>
          </a:p>
        </p:txBody>
      </p:sp>
      <p:pic>
        <p:nvPicPr>
          <p:cNvPr id="4" name="Content Placeholder 3"/>
          <p:cNvPicPr>
            <a:picLocks noGrp="1" noChangeAspect="1"/>
          </p:cNvPicPr>
          <p:nvPr>
            <p:ph idx="1"/>
          </p:nvPr>
        </p:nvPicPr>
        <p:blipFill rotWithShape="1">
          <a:blip r:embed="rId2"/>
          <a:srcRect l="20593" r="19248" b="20896"/>
          <a:stretch/>
        </p:blipFill>
        <p:spPr>
          <a:xfrm>
            <a:off x="174092" y="1245621"/>
            <a:ext cx="5419673" cy="5318141"/>
          </a:xfrm>
          <a:prstGeom prst="rect">
            <a:avLst/>
          </a:prstGeom>
        </p:spPr>
      </p:pic>
      <p:sp>
        <p:nvSpPr>
          <p:cNvPr id="5" name="Rectangle 4"/>
          <p:cNvSpPr/>
          <p:nvPr/>
        </p:nvSpPr>
        <p:spPr>
          <a:xfrm>
            <a:off x="5977607" y="3554653"/>
            <a:ext cx="1842267" cy="87209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participant completes this section.</a:t>
            </a:r>
            <a:endParaRPr lang="en-US" sz="1400" b="1" dirty="0">
              <a:solidFill>
                <a:schemeClr val="tx1"/>
              </a:solidFill>
            </a:endParaRPr>
          </a:p>
        </p:txBody>
      </p:sp>
      <p:sp>
        <p:nvSpPr>
          <p:cNvPr id="6" name="Rectangle 5"/>
          <p:cNvSpPr/>
          <p:nvPr/>
        </p:nvSpPr>
        <p:spPr>
          <a:xfrm>
            <a:off x="5977606" y="5536252"/>
            <a:ext cx="1842267" cy="102751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PI or designee may complete this later, if consents are being mailed.</a:t>
            </a:r>
            <a:endParaRPr lang="en-US" sz="1400" b="1" dirty="0">
              <a:solidFill>
                <a:schemeClr val="tx1"/>
              </a:solidFill>
            </a:endParaRPr>
          </a:p>
        </p:txBody>
      </p:sp>
      <p:sp>
        <p:nvSpPr>
          <p:cNvPr id="7" name="Rectangle 6"/>
          <p:cNvSpPr/>
          <p:nvPr/>
        </p:nvSpPr>
        <p:spPr>
          <a:xfrm>
            <a:off x="5977605" y="4547916"/>
            <a:ext cx="1842267" cy="87209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PI or designee completes this section.</a:t>
            </a:r>
            <a:endParaRPr lang="en-US" sz="1400" b="1" dirty="0">
              <a:solidFill>
                <a:schemeClr val="tx1"/>
              </a:solidFill>
            </a:endParaRPr>
          </a:p>
        </p:txBody>
      </p:sp>
      <p:sp>
        <p:nvSpPr>
          <p:cNvPr id="8" name="Rectangle 7"/>
          <p:cNvSpPr/>
          <p:nvPr/>
        </p:nvSpPr>
        <p:spPr>
          <a:xfrm>
            <a:off x="5977604" y="1533881"/>
            <a:ext cx="1842267" cy="188494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All sections must be completed. Any deviation should be noted and corrected at next visit. Illegible entries should be documented in a Note to File.</a:t>
            </a:r>
            <a:endParaRPr lang="en-US" sz="1400" b="1" dirty="0">
              <a:solidFill>
                <a:schemeClr val="tx1"/>
              </a:solidFill>
            </a:endParaRPr>
          </a:p>
        </p:txBody>
      </p:sp>
      <p:cxnSp>
        <p:nvCxnSpPr>
          <p:cNvPr id="9" name="Straight Arrow Connector 8"/>
          <p:cNvCxnSpPr/>
          <p:nvPr/>
        </p:nvCxnSpPr>
        <p:spPr>
          <a:xfrm flipV="1">
            <a:off x="4572000" y="2527144"/>
            <a:ext cx="1321806" cy="8916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4724400" y="3990699"/>
            <a:ext cx="1169406" cy="17241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4724400" y="5024673"/>
            <a:ext cx="1169406" cy="24794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427145" y="5394838"/>
            <a:ext cx="1466661" cy="47180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467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LU Consent Best Practices</a:t>
            </a:r>
            <a:endParaRPr lang="en-US" sz="3600" dirty="0"/>
          </a:p>
        </p:txBody>
      </p:sp>
      <p:sp>
        <p:nvSpPr>
          <p:cNvPr id="3" name="Content Placeholder 2"/>
          <p:cNvSpPr>
            <a:spLocks noGrp="1"/>
          </p:cNvSpPr>
          <p:nvPr>
            <p:ph idx="1"/>
          </p:nvPr>
        </p:nvSpPr>
        <p:spPr>
          <a:xfrm>
            <a:off x="897147" y="1600200"/>
            <a:ext cx="7254816" cy="4455543"/>
          </a:xfrm>
        </p:spPr>
        <p:txBody>
          <a:bodyPr>
            <a:normAutofit/>
          </a:bodyPr>
          <a:lstStyle/>
          <a:p>
            <a:r>
              <a:rPr lang="en-US" sz="2000" dirty="0" smtClean="0"/>
              <a:t>Think of consent as an ongoing relationship rather than an initial contract.</a:t>
            </a:r>
          </a:p>
          <a:p>
            <a:r>
              <a:rPr lang="en-US" sz="2000" dirty="0" smtClean="0"/>
              <a:t>Use </a:t>
            </a:r>
            <a:r>
              <a:rPr lang="en-US" sz="2000" dirty="0"/>
              <a:t>health literacy principles when preparing a Consent </a:t>
            </a:r>
            <a:r>
              <a:rPr lang="en-US" sz="2000" dirty="0" smtClean="0"/>
              <a:t>Form.</a:t>
            </a:r>
          </a:p>
          <a:p>
            <a:r>
              <a:rPr lang="en-US" sz="2000" dirty="0"/>
              <a:t>Create time and space for the consent </a:t>
            </a:r>
            <a:r>
              <a:rPr lang="en-US" sz="2000" dirty="0" smtClean="0"/>
              <a:t>process.</a:t>
            </a:r>
          </a:p>
          <a:p>
            <a:r>
              <a:rPr lang="en-US" sz="2000" dirty="0" smtClean="0"/>
              <a:t>Think through the consent conversation and anticipate questions and concerns.</a:t>
            </a:r>
            <a:endParaRPr lang="en-US" sz="2000" dirty="0"/>
          </a:p>
          <a:p>
            <a:r>
              <a:rPr lang="en-US" sz="2000" dirty="0" smtClean="0"/>
              <a:t>Create a Note to File describing a completed consent process, to be stored with the signed Consent Form.</a:t>
            </a:r>
          </a:p>
        </p:txBody>
      </p:sp>
    </p:spTree>
    <p:extLst>
      <p:ext uri="{BB962C8B-B14F-4D97-AF65-F5344CB8AC3E}">
        <p14:creationId xmlns:p14="http://schemas.microsoft.com/office/powerpoint/2010/main" val="271478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idx="1"/>
          </p:nvPr>
        </p:nvSpPr>
        <p:spPr>
          <a:xfrm>
            <a:off x="860614" y="1600200"/>
            <a:ext cx="7584141" cy="4525963"/>
          </a:xfrm>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a:p>
            <a:endParaRPr lang="en-US" dirty="0"/>
          </a:p>
        </p:txBody>
      </p:sp>
      <p:sp>
        <p:nvSpPr>
          <p:cNvPr id="5" name="Rectangle 4"/>
          <p:cNvSpPr/>
          <p:nvPr/>
        </p:nvSpPr>
        <p:spPr>
          <a:xfrm>
            <a:off x="1608083" y="1797267"/>
            <a:ext cx="6385034" cy="2617077"/>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“Informed consent is actually a whole mindset and process that needs to be continuously examined and improved as a whole. Its not about the form</a:t>
            </a:r>
            <a:r>
              <a:rPr lang="en-US" sz="2800" dirty="0" smtClean="0"/>
              <a:t>.”</a:t>
            </a:r>
            <a:endParaRPr lang="en-US" sz="2800" dirty="0"/>
          </a:p>
        </p:txBody>
      </p:sp>
      <p:sp>
        <p:nvSpPr>
          <p:cNvPr id="6" name="Rectangle 5"/>
          <p:cNvSpPr/>
          <p:nvPr/>
        </p:nvSpPr>
        <p:spPr>
          <a:xfrm>
            <a:off x="4280338" y="5464890"/>
            <a:ext cx="4406462" cy="461665"/>
          </a:xfrm>
          <a:prstGeom prst="rect">
            <a:avLst/>
          </a:prstGeom>
          <a:solidFill>
            <a:schemeClr val="bg1"/>
          </a:solidFill>
        </p:spPr>
        <p:txBody>
          <a:bodyPr wrap="square">
            <a:spAutoFit/>
          </a:bodyPr>
          <a:lstStyle/>
          <a:p>
            <a:pPr algn="ctr"/>
            <a:r>
              <a:rPr lang="en-US" sz="1200" dirty="0"/>
              <a:t>A Practical Guide to Informed Consent, Temple University Health, 2009</a:t>
            </a:r>
          </a:p>
        </p:txBody>
      </p:sp>
    </p:spTree>
    <p:extLst>
      <p:ext uri="{BB962C8B-B14F-4D97-AF65-F5344CB8AC3E}">
        <p14:creationId xmlns:p14="http://schemas.microsoft.com/office/powerpoint/2010/main" val="1589182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Resources</a:t>
            </a:r>
            <a:endParaRPr lang="en-US" sz="3600" dirty="0"/>
          </a:p>
        </p:txBody>
      </p:sp>
      <p:sp>
        <p:nvSpPr>
          <p:cNvPr id="4" name="Content Placeholder 3"/>
          <p:cNvSpPr>
            <a:spLocks noGrp="1"/>
          </p:cNvSpPr>
          <p:nvPr>
            <p:ph idx="1"/>
          </p:nvPr>
        </p:nvSpPr>
        <p:spPr>
          <a:xfrm>
            <a:off x="1866514" y="2233943"/>
            <a:ext cx="5410971" cy="235616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dirty="0" smtClean="0">
                <a:solidFill>
                  <a:schemeClr val="tx1"/>
                </a:solidFill>
              </a:rPr>
              <a:t>The IRB Office offers Health Literacy consultation upon request. Give us a call to schedule an appointment.</a:t>
            </a:r>
            <a:endParaRPr lang="en-US" dirty="0">
              <a:solidFill>
                <a:schemeClr val="tx1"/>
              </a:solidFill>
            </a:endParaRPr>
          </a:p>
        </p:txBody>
      </p:sp>
    </p:spTree>
    <p:extLst>
      <p:ext uri="{BB962C8B-B14F-4D97-AF65-F5344CB8AC3E}">
        <p14:creationId xmlns:p14="http://schemas.microsoft.com/office/powerpoint/2010/main" val="279369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Belmont Report and Consent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71206228"/>
              </p:ext>
            </p:extLst>
          </p:nvPr>
        </p:nvGraphicFramePr>
        <p:xfrm>
          <a:off x="1066800" y="1594945"/>
          <a:ext cx="7010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33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Belmont Report and Consent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71206228"/>
              </p:ext>
            </p:extLst>
          </p:nvPr>
        </p:nvGraphicFramePr>
        <p:xfrm>
          <a:off x="1066800" y="1594945"/>
          <a:ext cx="7010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581311" y="2596135"/>
            <a:ext cx="1525551" cy="150916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Am I partnering with this participant to enhance their health and wellness?</a:t>
            </a:r>
            <a:endParaRPr lang="en-US" sz="1400" b="1" dirty="0">
              <a:solidFill>
                <a:schemeClr val="tx1"/>
              </a:solidFill>
            </a:endParaRPr>
          </a:p>
        </p:txBody>
      </p:sp>
      <p:sp>
        <p:nvSpPr>
          <p:cNvPr id="6" name="Rectangle 5"/>
          <p:cNvSpPr/>
          <p:nvPr/>
        </p:nvSpPr>
        <p:spPr>
          <a:xfrm>
            <a:off x="4896376" y="1594945"/>
            <a:ext cx="1598295" cy="73811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Do they know its voluntary?</a:t>
            </a:r>
          </a:p>
        </p:txBody>
      </p:sp>
      <p:sp>
        <p:nvSpPr>
          <p:cNvPr id="7" name="Rectangle 6"/>
          <p:cNvSpPr/>
          <p:nvPr/>
        </p:nvSpPr>
        <p:spPr>
          <a:xfrm>
            <a:off x="6325632" y="4170058"/>
            <a:ext cx="1339215" cy="189016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Am  I communicating well to this specific demographic and social location?</a:t>
            </a:r>
          </a:p>
        </p:txBody>
      </p:sp>
    </p:spTree>
    <p:extLst>
      <p:ext uri="{BB962C8B-B14F-4D97-AF65-F5344CB8AC3E}">
        <p14:creationId xmlns:p14="http://schemas.microsoft.com/office/powerpoint/2010/main" val="222782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Consent Form Regulations</a:t>
            </a:r>
            <a:endParaRPr lang="en-US" sz="3600" dirty="0"/>
          </a:p>
        </p:txBody>
      </p:sp>
      <p:sp>
        <p:nvSpPr>
          <p:cNvPr id="3" name="Content Placeholder 2"/>
          <p:cNvSpPr>
            <a:spLocks noGrp="1"/>
          </p:cNvSpPr>
          <p:nvPr>
            <p:ph idx="1"/>
          </p:nvPr>
        </p:nvSpPr>
        <p:spPr>
          <a:xfrm>
            <a:off x="897147" y="1600200"/>
            <a:ext cx="7254816" cy="4455543"/>
          </a:xfrm>
        </p:spPr>
        <p:txBody>
          <a:bodyPr>
            <a:normAutofit/>
          </a:bodyPr>
          <a:lstStyle/>
          <a:p>
            <a:r>
              <a:rPr lang="en-US" sz="2400" dirty="0" smtClean="0"/>
              <a:t>45 CFR 46.116(5)</a:t>
            </a:r>
          </a:p>
          <a:p>
            <a:endParaRPr lang="en-US" sz="1000" dirty="0" smtClean="0"/>
          </a:p>
          <a:p>
            <a:pPr lvl="1"/>
            <a:r>
              <a:rPr lang="en-US" sz="1600" dirty="0" smtClean="0"/>
              <a:t>(</a:t>
            </a:r>
            <a:r>
              <a:rPr lang="en-US" sz="1600" dirty="0"/>
              <a:t>i) Informed consent must begin with a </a:t>
            </a:r>
            <a:r>
              <a:rPr lang="en-US" sz="1600" b="1" dirty="0"/>
              <a:t>concise and focused presentation of the key information</a:t>
            </a:r>
            <a:r>
              <a:rPr lang="en-US" sz="1600" dirty="0"/>
              <a:t> that is most likely to assist a prospective subject or legally authorized representative in understanding the reasons why one might or might not want to participate in the research. This part of the informed consent must be organized and presented in a way that facilitates </a:t>
            </a:r>
            <a:r>
              <a:rPr lang="en-US" sz="1600" dirty="0" smtClean="0"/>
              <a:t>comprehension</a:t>
            </a:r>
          </a:p>
          <a:p>
            <a:pPr lvl="1"/>
            <a:r>
              <a:rPr lang="en-US" sz="1600" dirty="0"/>
              <a:t>(ii) Informed consent as a whole must present information in sufficient detail relating to the research, and must be organized and presented in a way that does not merely provide lists of isolated facts, but rather </a:t>
            </a:r>
            <a:r>
              <a:rPr lang="en-US" sz="1600" b="1" dirty="0"/>
              <a:t>facilitates the prospective subject’s or legally authorized representative’s understanding of the reasons why one might or might not want to participate.</a:t>
            </a:r>
            <a:r>
              <a:rPr lang="en-US" sz="1600" dirty="0"/>
              <a:t> </a:t>
            </a:r>
            <a:endParaRPr lang="en-US" sz="1500" dirty="0" smtClean="0"/>
          </a:p>
        </p:txBody>
      </p:sp>
    </p:spTree>
    <p:extLst>
      <p:ext uri="{BB962C8B-B14F-4D97-AF65-F5344CB8AC3E}">
        <p14:creationId xmlns:p14="http://schemas.microsoft.com/office/powerpoint/2010/main" val="319822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Consent Form Regulations</a:t>
            </a:r>
            <a:endParaRPr lang="en-US" sz="3600" dirty="0"/>
          </a:p>
        </p:txBody>
      </p:sp>
      <p:sp>
        <p:nvSpPr>
          <p:cNvPr id="3" name="Content Placeholder 2"/>
          <p:cNvSpPr>
            <a:spLocks noGrp="1"/>
          </p:cNvSpPr>
          <p:nvPr>
            <p:ph idx="1"/>
          </p:nvPr>
        </p:nvSpPr>
        <p:spPr>
          <a:xfrm>
            <a:off x="897147" y="1600200"/>
            <a:ext cx="7254816" cy="4455543"/>
          </a:xfrm>
        </p:spPr>
        <p:txBody>
          <a:bodyPr>
            <a:normAutofit/>
          </a:bodyPr>
          <a:lstStyle/>
          <a:p>
            <a:r>
              <a:rPr lang="en-US" sz="2400" dirty="0" smtClean="0"/>
              <a:t>45 CFR 46.116(6)(b)</a:t>
            </a:r>
          </a:p>
          <a:p>
            <a:pPr lvl="1"/>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1275045182"/>
              </p:ext>
            </p:extLst>
          </p:nvPr>
        </p:nvGraphicFramePr>
        <p:xfrm>
          <a:off x="897147" y="2297831"/>
          <a:ext cx="7188143" cy="3473109"/>
        </p:xfrm>
        <a:graphic>
          <a:graphicData uri="http://schemas.openxmlformats.org/drawingml/2006/table">
            <a:tbl>
              <a:tblPr firstRow="1" bandRow="1">
                <a:tableStyleId>{5C22544A-7EE6-4342-B048-85BDC9FD1C3A}</a:tableStyleId>
              </a:tblPr>
              <a:tblGrid>
                <a:gridCol w="7188143">
                  <a:extLst>
                    <a:ext uri="{9D8B030D-6E8A-4147-A177-3AD203B41FA5}">
                      <a16:colId xmlns:a16="http://schemas.microsoft.com/office/drawing/2014/main" val="639315857"/>
                    </a:ext>
                  </a:extLst>
                </a:gridCol>
              </a:tblGrid>
              <a:tr h="3405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Basic Elements of Consent</a:t>
                      </a:r>
                    </a:p>
                  </a:txBody>
                  <a:tcPr/>
                </a:tc>
                <a:extLst>
                  <a:ext uri="{0D108BD9-81ED-4DB2-BD59-A6C34878D82A}">
                    <a16:rowId xmlns:a16="http://schemas.microsoft.com/office/drawing/2014/main" val="943282007"/>
                  </a:ext>
                </a:extLst>
              </a:tr>
              <a:tr h="345261">
                <a:tc>
                  <a:txBody>
                    <a:bodyPr/>
                    <a:lstStyle/>
                    <a:p>
                      <a:r>
                        <a:rPr lang="en-US" sz="1600" dirty="0" smtClean="0"/>
                        <a:t>Description</a:t>
                      </a:r>
                      <a:r>
                        <a:rPr lang="en-US" sz="1600" baseline="0" dirty="0" smtClean="0"/>
                        <a:t> of Research and Experimental Procedures</a:t>
                      </a:r>
                      <a:endParaRPr lang="en-US" sz="1600" dirty="0"/>
                    </a:p>
                  </a:txBody>
                  <a:tcPr/>
                </a:tc>
                <a:extLst>
                  <a:ext uri="{0D108BD9-81ED-4DB2-BD59-A6C34878D82A}">
                    <a16:rowId xmlns:a16="http://schemas.microsoft.com/office/drawing/2014/main" val="3740619988"/>
                  </a:ext>
                </a:extLst>
              </a:tr>
              <a:tr h="345261">
                <a:tc>
                  <a:txBody>
                    <a:bodyPr/>
                    <a:lstStyle/>
                    <a:p>
                      <a:r>
                        <a:rPr lang="en-US" sz="1600" dirty="0" smtClean="0"/>
                        <a:t>Description of Risks or Discomforts</a:t>
                      </a:r>
                      <a:endParaRPr lang="en-US" sz="1600" dirty="0"/>
                    </a:p>
                  </a:txBody>
                  <a:tcPr/>
                </a:tc>
                <a:extLst>
                  <a:ext uri="{0D108BD9-81ED-4DB2-BD59-A6C34878D82A}">
                    <a16:rowId xmlns:a16="http://schemas.microsoft.com/office/drawing/2014/main" val="3927274265"/>
                  </a:ext>
                </a:extLst>
              </a:tr>
              <a:tr h="345261">
                <a:tc>
                  <a:txBody>
                    <a:bodyPr/>
                    <a:lstStyle/>
                    <a:p>
                      <a:r>
                        <a:rPr lang="en-US" sz="1600" dirty="0" smtClean="0"/>
                        <a:t>Description of Benefits</a:t>
                      </a:r>
                      <a:endParaRPr lang="en-US" sz="1600" dirty="0"/>
                    </a:p>
                  </a:txBody>
                  <a:tcPr/>
                </a:tc>
                <a:extLst>
                  <a:ext uri="{0D108BD9-81ED-4DB2-BD59-A6C34878D82A}">
                    <a16:rowId xmlns:a16="http://schemas.microsoft.com/office/drawing/2014/main" val="3983523676"/>
                  </a:ext>
                </a:extLst>
              </a:tr>
              <a:tr h="345261">
                <a:tc>
                  <a:txBody>
                    <a:bodyPr/>
                    <a:lstStyle/>
                    <a:p>
                      <a:r>
                        <a:rPr lang="en-US" sz="1600" dirty="0" smtClean="0"/>
                        <a:t>Disclosure of Alternative Procedures</a:t>
                      </a:r>
                      <a:r>
                        <a:rPr lang="en-US" sz="1600" baseline="0" dirty="0" smtClean="0"/>
                        <a:t> (if advantageous)</a:t>
                      </a:r>
                    </a:p>
                  </a:txBody>
                  <a:tcPr/>
                </a:tc>
                <a:extLst>
                  <a:ext uri="{0D108BD9-81ED-4DB2-BD59-A6C34878D82A}">
                    <a16:rowId xmlns:a16="http://schemas.microsoft.com/office/drawing/2014/main" val="1621461998"/>
                  </a:ext>
                </a:extLst>
              </a:tr>
              <a:tr h="345261">
                <a:tc>
                  <a:txBody>
                    <a:bodyPr/>
                    <a:lstStyle/>
                    <a:p>
                      <a:r>
                        <a:rPr lang="en-US" sz="1600" dirty="0" smtClean="0"/>
                        <a:t>Description</a:t>
                      </a:r>
                      <a:r>
                        <a:rPr lang="en-US" sz="1600" baseline="0" dirty="0" smtClean="0"/>
                        <a:t> of Confidentiality Protections</a:t>
                      </a:r>
                      <a:endParaRPr lang="en-US" sz="1600" dirty="0"/>
                    </a:p>
                  </a:txBody>
                  <a:tcPr/>
                </a:tc>
                <a:extLst>
                  <a:ext uri="{0D108BD9-81ED-4DB2-BD59-A6C34878D82A}">
                    <a16:rowId xmlns:a16="http://schemas.microsoft.com/office/drawing/2014/main" val="2183973852"/>
                  </a:ext>
                </a:extLst>
              </a:tr>
              <a:tr h="345261">
                <a:tc>
                  <a:txBody>
                    <a:bodyPr/>
                    <a:lstStyle/>
                    <a:p>
                      <a:r>
                        <a:rPr lang="en-US" sz="1600" dirty="0" smtClean="0"/>
                        <a:t>(If &gt; min. risk) Explanation of Compensation and Treatment for Injury</a:t>
                      </a:r>
                      <a:endParaRPr lang="en-US" sz="1600" dirty="0"/>
                    </a:p>
                  </a:txBody>
                  <a:tcPr/>
                </a:tc>
                <a:extLst>
                  <a:ext uri="{0D108BD9-81ED-4DB2-BD59-A6C34878D82A}">
                    <a16:rowId xmlns:a16="http://schemas.microsoft.com/office/drawing/2014/main" val="2389946939"/>
                  </a:ext>
                </a:extLst>
              </a:tr>
              <a:tr h="345261">
                <a:tc>
                  <a:txBody>
                    <a:bodyPr/>
                    <a:lstStyle/>
                    <a:p>
                      <a:r>
                        <a:rPr lang="en-US" sz="1600" dirty="0" smtClean="0"/>
                        <a:t>Key Contact</a:t>
                      </a:r>
                      <a:r>
                        <a:rPr lang="en-US" sz="1600" baseline="0" dirty="0" smtClean="0"/>
                        <a:t> Information</a:t>
                      </a:r>
                      <a:endParaRPr lang="en-US" sz="1600" dirty="0"/>
                    </a:p>
                  </a:txBody>
                  <a:tcPr/>
                </a:tc>
                <a:extLst>
                  <a:ext uri="{0D108BD9-81ED-4DB2-BD59-A6C34878D82A}">
                    <a16:rowId xmlns:a16="http://schemas.microsoft.com/office/drawing/2014/main" val="3891410222"/>
                  </a:ext>
                </a:extLst>
              </a:tr>
              <a:tr h="345261">
                <a:tc>
                  <a:txBody>
                    <a:bodyPr/>
                    <a:lstStyle/>
                    <a:p>
                      <a:r>
                        <a:rPr lang="en-US" sz="1600" dirty="0" smtClean="0"/>
                        <a:t>Statement that participation is voluntary</a:t>
                      </a:r>
                      <a:endParaRPr lang="en-US" sz="1600" dirty="0"/>
                    </a:p>
                  </a:txBody>
                  <a:tcPr/>
                </a:tc>
                <a:extLst>
                  <a:ext uri="{0D108BD9-81ED-4DB2-BD59-A6C34878D82A}">
                    <a16:rowId xmlns:a16="http://schemas.microsoft.com/office/drawing/2014/main" val="2267970501"/>
                  </a:ext>
                </a:extLst>
              </a:tr>
              <a:tr h="3452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Description of use of data or specimens</a:t>
                      </a:r>
                      <a:r>
                        <a:rPr lang="en-US" sz="1600" baseline="0" dirty="0" smtClean="0"/>
                        <a:t> in future research</a:t>
                      </a:r>
                      <a:endParaRPr lang="en-US" sz="1600" dirty="0"/>
                    </a:p>
                  </a:txBody>
                  <a:tcPr/>
                </a:tc>
                <a:extLst>
                  <a:ext uri="{0D108BD9-81ED-4DB2-BD59-A6C34878D82A}">
                    <a16:rowId xmlns:a16="http://schemas.microsoft.com/office/drawing/2014/main" val="2126738531"/>
                  </a:ext>
                </a:extLst>
              </a:tr>
            </a:tbl>
          </a:graphicData>
        </a:graphic>
      </p:graphicFrame>
    </p:spTree>
    <p:extLst>
      <p:ext uri="{BB962C8B-B14F-4D97-AF65-F5344CB8AC3E}">
        <p14:creationId xmlns:p14="http://schemas.microsoft.com/office/powerpoint/2010/main" val="130777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LU Consent Form Policy</a:t>
            </a:r>
            <a:endParaRPr lang="en-US" sz="3600" dirty="0"/>
          </a:p>
        </p:txBody>
      </p:sp>
      <p:sp>
        <p:nvSpPr>
          <p:cNvPr id="3" name="Content Placeholder 2"/>
          <p:cNvSpPr>
            <a:spLocks noGrp="1"/>
          </p:cNvSpPr>
          <p:nvPr>
            <p:ph idx="1"/>
          </p:nvPr>
        </p:nvSpPr>
        <p:spPr>
          <a:xfrm>
            <a:off x="897147" y="1600200"/>
            <a:ext cx="7254816" cy="4595884"/>
          </a:xfrm>
        </p:spPr>
        <p:txBody>
          <a:bodyPr>
            <a:normAutofit/>
          </a:bodyPr>
          <a:lstStyle/>
          <a:p>
            <a:r>
              <a:rPr lang="en-US" sz="2000" dirty="0" smtClean="0"/>
              <a:t>Use the most current Information Sheet or Consent Form Templates.</a:t>
            </a:r>
          </a:p>
          <a:p>
            <a:r>
              <a:rPr lang="en-US" sz="2000" dirty="0" smtClean="0"/>
              <a:t>Do not alter current template language.</a:t>
            </a:r>
          </a:p>
          <a:p>
            <a:r>
              <a:rPr lang="en-US" sz="2000" dirty="0" smtClean="0"/>
              <a:t>Obtain IRB approval prior to implementing any changes to a Consent Form or process.</a:t>
            </a:r>
          </a:p>
          <a:p>
            <a:r>
              <a:rPr lang="en-US" sz="2000" dirty="0" smtClean="0"/>
              <a:t>Use the most recently IRB approved Information Sheet or Consent Form.</a:t>
            </a:r>
          </a:p>
          <a:p>
            <a:r>
              <a:rPr lang="en-US" sz="2000" dirty="0" smtClean="0"/>
              <a:t>Obtain documentation of consent in compliance with requirements outlined in IRB approval.</a:t>
            </a:r>
          </a:p>
          <a:p>
            <a:r>
              <a:rPr lang="en-US" sz="2000" dirty="0" smtClean="0"/>
              <a:t>Provide a copy of Consent Form to participant (signed when applicable).</a:t>
            </a:r>
          </a:p>
        </p:txBody>
      </p:sp>
    </p:spTree>
    <p:extLst>
      <p:ext uri="{BB962C8B-B14F-4D97-AF65-F5344CB8AC3E}">
        <p14:creationId xmlns:p14="http://schemas.microsoft.com/office/powerpoint/2010/main" val="394555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LU Consent Form Policy</a:t>
            </a:r>
            <a:endParaRPr lang="en-US" sz="3600" dirty="0"/>
          </a:p>
        </p:txBody>
      </p:sp>
      <p:sp>
        <p:nvSpPr>
          <p:cNvPr id="3" name="Content Placeholder 2"/>
          <p:cNvSpPr>
            <a:spLocks noGrp="1"/>
          </p:cNvSpPr>
          <p:nvPr>
            <p:ph idx="1"/>
          </p:nvPr>
        </p:nvSpPr>
        <p:spPr>
          <a:xfrm>
            <a:off x="897147" y="1600200"/>
            <a:ext cx="7254816" cy="4455543"/>
          </a:xfrm>
        </p:spPr>
        <p:txBody>
          <a:bodyPr>
            <a:normAutofit/>
          </a:bodyPr>
          <a:lstStyle/>
          <a:p>
            <a:r>
              <a:rPr lang="en-US" sz="2400" dirty="0" smtClean="0"/>
              <a:t>Consent Form Templates</a:t>
            </a:r>
          </a:p>
        </p:txBody>
      </p:sp>
      <p:pic>
        <p:nvPicPr>
          <p:cNvPr id="6" name="Picture 5"/>
          <p:cNvPicPr>
            <a:picLocks noChangeAspect="1"/>
          </p:cNvPicPr>
          <p:nvPr/>
        </p:nvPicPr>
        <p:blipFill rotWithShape="1">
          <a:blip r:embed="rId2"/>
          <a:srcRect b="13970"/>
          <a:stretch/>
        </p:blipFill>
        <p:spPr>
          <a:xfrm>
            <a:off x="1228298" y="2230460"/>
            <a:ext cx="6759529" cy="4361410"/>
          </a:xfrm>
          <a:prstGeom prst="rect">
            <a:avLst/>
          </a:prstGeom>
        </p:spPr>
      </p:pic>
      <p:sp>
        <p:nvSpPr>
          <p:cNvPr id="7" name="Oval 6"/>
          <p:cNvSpPr/>
          <p:nvPr/>
        </p:nvSpPr>
        <p:spPr>
          <a:xfrm>
            <a:off x="1532709" y="3370217"/>
            <a:ext cx="3126377" cy="2577737"/>
          </a:xfrm>
          <a:prstGeom prst="ellipse">
            <a:avLst/>
          </a:prstGeom>
          <a:no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82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TotalTime>
  <Words>1659</Words>
  <Application>Microsoft Office PowerPoint</Application>
  <PresentationFormat>On-screen Show (4:3)</PresentationFormat>
  <Paragraphs>187</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Objectives</vt:lpstr>
      <vt:lpstr>PowerPoint Presentation</vt:lpstr>
      <vt:lpstr>Belmont Report and Consent</vt:lpstr>
      <vt:lpstr>Belmont Report and Consent</vt:lpstr>
      <vt:lpstr>Consent Form Regulations</vt:lpstr>
      <vt:lpstr>Consent Form Regulations</vt:lpstr>
      <vt:lpstr>LU Consent Form Policy</vt:lpstr>
      <vt:lpstr>LU Consent Form Policy</vt:lpstr>
      <vt:lpstr>LU Consent Form Policy</vt:lpstr>
      <vt:lpstr>LU Consent Form Policy</vt:lpstr>
      <vt:lpstr>Developing Consent Forms</vt:lpstr>
      <vt:lpstr>Developing Consent Forms</vt:lpstr>
      <vt:lpstr>Developing Consent Forms</vt:lpstr>
      <vt:lpstr>Developing Consent Forms</vt:lpstr>
      <vt:lpstr>Developing Consent Forms</vt:lpstr>
      <vt:lpstr>Developing Consent Forms</vt:lpstr>
      <vt:lpstr>Developing Consent Forms</vt:lpstr>
      <vt:lpstr>Developing Consent Forms</vt:lpstr>
      <vt:lpstr>Developing Consent Forms</vt:lpstr>
      <vt:lpstr>Developing Consent Forms</vt:lpstr>
      <vt:lpstr>Developing Consent Forms</vt:lpstr>
      <vt:lpstr>Preparing for Consent Conversation</vt:lpstr>
      <vt:lpstr>Preparing for Consent Conversation</vt:lpstr>
      <vt:lpstr>Preparing for Consent Conversation</vt:lpstr>
      <vt:lpstr>Preparing for Consent Conversation</vt:lpstr>
      <vt:lpstr>Documenting Consent</vt:lpstr>
      <vt:lpstr>Documenting Consent</vt:lpstr>
      <vt:lpstr>LU Consent Best Practices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Maher</dc:creator>
  <cp:lastModifiedBy>Leary, Michael</cp:lastModifiedBy>
  <cp:revision>49</cp:revision>
  <dcterms:created xsi:type="dcterms:W3CDTF">2015-09-17T14:30:41Z</dcterms:created>
  <dcterms:modified xsi:type="dcterms:W3CDTF">2018-03-14T14:03:08Z</dcterms:modified>
</cp:coreProperties>
</file>