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81" r:id="rId5"/>
    <p:sldMasterId id="2147483667" r:id="rId6"/>
    <p:sldMasterId id="2147483683" r:id="rId7"/>
    <p:sldMasterId id="2147483685" r:id="rId8"/>
    <p:sldMasterId id="2147483687" r:id="rId9"/>
    <p:sldMasterId id="2147483697" r:id="rId10"/>
    <p:sldMasterId id="2147483699" r:id="rId11"/>
    <p:sldMasterId id="2147483657" r:id="rId12"/>
    <p:sldMasterId id="2147483662" r:id="rId13"/>
    <p:sldMasterId id="2147483673" r:id="rId14"/>
    <p:sldMasterId id="2147483693" r:id="rId15"/>
    <p:sldMasterId id="2147483695" r:id="rId16"/>
  </p:sldMasterIdLst>
  <p:notesMasterIdLst>
    <p:notesMasterId r:id="rId21"/>
  </p:notesMasterIdLst>
  <p:sldIdLst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7F71D-3256-4F93-AC24-86BD0BA168BF}" v="17" dt="2021-06-01T16:35:21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6347"/>
  </p:normalViewPr>
  <p:slideViewPr>
    <p:cSldViewPr snapToGrid="0" snapToObjects="1">
      <p:cViewPr varScale="1">
        <p:scale>
          <a:sx n="110" d="100"/>
          <a:sy n="110" d="100"/>
        </p:scale>
        <p:origin x="73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9F161-2E04-41C8-B59E-01A6D23E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4231A-2B2A-45D2-8AFD-95D84B0F2A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954E9A-FD79-40FE-A678-33F795A8F123}" type="datetimeFigureOut">
              <a:rPr lang="en-US"/>
              <a:pPr>
                <a:defRPr/>
              </a:pPr>
              <a:t>6/25/2021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7D65C6-9DB2-41F3-AC40-B224C15924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292DBFC-8A5B-48C9-99B0-71402F383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A5E54-F5EA-441B-B50E-90B54CB8B5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32C14-F3C6-4AE0-BA18-62958C009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4F9332-7DD5-4DD3-B37F-E61AD631A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0E5DA284-D9B7-4619-8A92-ABBD0B186C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8028" y="3997225"/>
            <a:ext cx="7235894" cy="616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88028" y="5204425"/>
            <a:ext cx="7235894" cy="235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8028" y="4727922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10515600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1243" y="305836"/>
            <a:ext cx="10515600" cy="6284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01154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5115340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1243" y="305836"/>
            <a:ext cx="5115340" cy="6284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45150" y="305836"/>
            <a:ext cx="5626100" cy="486306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305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1243" y="305836"/>
            <a:ext cx="5115340" cy="6284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1243" y="1180123"/>
            <a:ext cx="9568665" cy="398877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8478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240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57827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69335" y="2524401"/>
            <a:ext cx="9253330" cy="1809198"/>
          </a:xfrm>
        </p:spPr>
        <p:txBody>
          <a:bodyPr>
            <a:normAutofit/>
          </a:bodyPr>
          <a:lstStyle>
            <a:lvl1pPr marL="0" indent="0" algn="ctr">
              <a:buNone/>
              <a:defRPr sz="6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530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128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58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73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D3AE7BE-0006-4E98-8AEF-D4E771610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8028" y="3997225"/>
            <a:ext cx="7235894" cy="616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88028" y="5204425"/>
            <a:ext cx="7235894" cy="235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8028" y="4727922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50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8028" y="347525"/>
            <a:ext cx="7235894" cy="855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88028" y="5065810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8028" y="4643779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19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8028" y="347525"/>
            <a:ext cx="7235894" cy="855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88028" y="5065810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8028" y="4643779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13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8028" y="347525"/>
            <a:ext cx="7235894" cy="855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88028" y="5065810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8028" y="4643779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00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478053" y="1538440"/>
            <a:ext cx="7235894" cy="117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478053" y="3369871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478053" y="2940025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3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478053" y="1538440"/>
            <a:ext cx="7235894" cy="117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478053" y="3369871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478053" y="2940025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62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478053" y="1538440"/>
            <a:ext cx="7235894" cy="117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478053" y="3369871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478053" y="2940025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52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41243" y="305836"/>
            <a:ext cx="10515600" cy="6284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41243" y="1121190"/>
            <a:ext cx="10515600" cy="40173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85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E8DA1D8A-E874-4A25-A045-39C8AFF936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>
            <a:extLst>
              <a:ext uri="{FF2B5EF4-FFF2-40B4-BE49-F238E27FC236}">
                <a16:creationId xmlns:a16="http://schemas.microsoft.com/office/drawing/2014/main" id="{8A414BE8-03FB-4360-8CA1-4B91897648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Placeholder 1">
            <a:extLst>
              <a:ext uri="{FF2B5EF4-FFF2-40B4-BE49-F238E27FC236}">
                <a16:creationId xmlns:a16="http://schemas.microsoft.com/office/drawing/2014/main" id="{DCF32CE9-4400-4A68-855D-78C168A2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306388"/>
            <a:ext cx="63769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Header</a:t>
            </a:r>
          </a:p>
        </p:txBody>
      </p:sp>
      <p:sp>
        <p:nvSpPr>
          <p:cNvPr id="11269" name="Text Placeholder 2">
            <a:extLst>
              <a:ext uri="{FF2B5EF4-FFF2-40B4-BE49-F238E27FC236}">
                <a16:creationId xmlns:a16="http://schemas.microsoft.com/office/drawing/2014/main" id="{24692517-D7C6-4C5F-9392-83A0F2F92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1120775"/>
            <a:ext cx="637698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73CFB1D-1830-4174-81DC-2A59A03FD8E2}"/>
              </a:ext>
            </a:extLst>
          </p:cNvPr>
          <p:cNvSpPr txBox="1">
            <a:spLocks/>
          </p:cNvSpPr>
          <p:nvPr userDrawn="1"/>
        </p:nvSpPr>
        <p:spPr>
          <a:xfrm>
            <a:off x="11188700" y="365125"/>
            <a:ext cx="774700" cy="4873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F40BB3-6640-4006-9358-EBF63BF17E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012931F-8F4B-4E4B-99FE-610E57B4C99A}"/>
              </a:ext>
            </a:extLst>
          </p:cNvPr>
          <p:cNvSpPr txBox="1">
            <a:spLocks/>
          </p:cNvSpPr>
          <p:nvPr userDrawn="1"/>
        </p:nvSpPr>
        <p:spPr>
          <a:xfrm>
            <a:off x="11188700" y="365125"/>
            <a:ext cx="774700" cy="4873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>
            <a:extLst>
              <a:ext uri="{FF2B5EF4-FFF2-40B4-BE49-F238E27FC236}">
                <a16:creationId xmlns:a16="http://schemas.microsoft.com/office/drawing/2014/main" id="{D21B9669-6AEE-4D49-9C30-12E7D477D3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7A59480-7392-4ABD-9F6F-2520D49DC894}"/>
              </a:ext>
            </a:extLst>
          </p:cNvPr>
          <p:cNvSpPr/>
          <p:nvPr userDrawn="1"/>
        </p:nvSpPr>
        <p:spPr>
          <a:xfrm>
            <a:off x="11399838" y="306388"/>
            <a:ext cx="358775" cy="357187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F5505F2-AA1F-49B4-BF51-F636E9030BBE}"/>
              </a:ext>
            </a:extLst>
          </p:cNvPr>
          <p:cNvSpPr txBox="1">
            <a:spLocks/>
          </p:cNvSpPr>
          <p:nvPr userDrawn="1"/>
        </p:nvSpPr>
        <p:spPr>
          <a:xfrm>
            <a:off x="11188700" y="365125"/>
            <a:ext cx="774700" cy="4873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8C98671D-C7E6-4698-A1BF-AEFAEA489CD1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C55F6A1F-C1A7-4B92-9F15-5015ED9E76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BB905668-E5FD-4E54-B71A-F1541796A992}"/>
              </a:ext>
            </a:extLst>
          </p:cNvPr>
          <p:cNvSpPr/>
          <p:nvPr userDrawn="1"/>
        </p:nvSpPr>
        <p:spPr>
          <a:xfrm>
            <a:off x="11399838" y="306388"/>
            <a:ext cx="358775" cy="3571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C1B150-7E69-407F-BAE7-D8837EA0F3CF}"/>
              </a:ext>
            </a:extLst>
          </p:cNvPr>
          <p:cNvSpPr txBox="1">
            <a:spLocks/>
          </p:cNvSpPr>
          <p:nvPr userDrawn="1"/>
        </p:nvSpPr>
        <p:spPr>
          <a:xfrm>
            <a:off x="11188700" y="365125"/>
            <a:ext cx="774700" cy="4873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E643424B-DCF6-4F75-B368-4CD53DF0B6A6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A13CB9A1-619A-4649-966B-B53CE5EB2A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8339F1CB-97E6-4513-89E7-C294691367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>
            <a:extLst>
              <a:ext uri="{FF2B5EF4-FFF2-40B4-BE49-F238E27FC236}">
                <a16:creationId xmlns:a16="http://schemas.microsoft.com/office/drawing/2014/main" id="{01337413-BBCD-470B-A2E7-114153B94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F8BF9AC2-02DF-4609-B88D-03BA3259EC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>
            <a:extLst>
              <a:ext uri="{FF2B5EF4-FFF2-40B4-BE49-F238E27FC236}">
                <a16:creationId xmlns:a16="http://schemas.microsoft.com/office/drawing/2014/main" id="{52874265-EA67-4EAD-AAD0-A071ED9D7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F2912FD1-65B0-48F9-A797-177CF801F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>
            <a:extLst>
              <a:ext uri="{FF2B5EF4-FFF2-40B4-BE49-F238E27FC236}">
                <a16:creationId xmlns:a16="http://schemas.microsoft.com/office/drawing/2014/main" id="{9F4639ED-8779-4075-8C62-B35C9CB21A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B71FCC-303A-460B-B7A2-68DC21F98A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Placeholder 1">
            <a:extLst>
              <a:ext uri="{FF2B5EF4-FFF2-40B4-BE49-F238E27FC236}">
                <a16:creationId xmlns:a16="http://schemas.microsoft.com/office/drawing/2014/main" id="{65A3505E-B0D8-4296-8779-4A6D69692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306388"/>
            <a:ext cx="10515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Header</a:t>
            </a:r>
          </a:p>
        </p:txBody>
      </p:sp>
      <p:sp>
        <p:nvSpPr>
          <p:cNvPr id="10245" name="Text Placeholder 2">
            <a:extLst>
              <a:ext uri="{FF2B5EF4-FFF2-40B4-BE49-F238E27FC236}">
                <a16:creationId xmlns:a16="http://schemas.microsoft.com/office/drawing/2014/main" id="{A4365739-D210-49FA-ACAC-8ABA6321A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1120775"/>
            <a:ext cx="105156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994B806-0014-4B31-A884-0361919D04E7}"/>
              </a:ext>
            </a:extLst>
          </p:cNvPr>
          <p:cNvSpPr txBox="1">
            <a:spLocks/>
          </p:cNvSpPr>
          <p:nvPr userDrawn="1"/>
        </p:nvSpPr>
        <p:spPr>
          <a:xfrm>
            <a:off x="11188700" y="365125"/>
            <a:ext cx="774700" cy="4873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B4A16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008193B-53B3-4604-B9D1-ECF2BEEFC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2135188"/>
            <a:ext cx="10515600" cy="628650"/>
          </a:xfrm>
        </p:spPr>
        <p:txBody>
          <a:bodyPr/>
          <a:lstStyle/>
          <a:p>
            <a:r>
              <a:rPr lang="en-US" altLang="en-US" sz="4800" dirty="0"/>
              <a:t>Accessibility and Universal Design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5882951-3928-495C-9907-1997B36FB5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3685735"/>
            <a:ext cx="10515600" cy="1453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Employee Fellow for Technology Proficiency</a:t>
            </a:r>
          </a:p>
          <a:p>
            <a:pPr marL="0" indent="0">
              <a:buNone/>
            </a:pPr>
            <a:r>
              <a:rPr lang="en-US" altLang="en-US" dirty="0"/>
              <a:t>2020-2021</a:t>
            </a:r>
          </a:p>
          <a:p>
            <a:pPr marL="0" indent="0">
              <a:buNone/>
            </a:pPr>
            <a:r>
              <a:rPr lang="en-US" altLang="en-US" dirty="0"/>
              <a:t>Joanna DeYoung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>
            <a:extLst>
              <a:ext uri="{FF2B5EF4-FFF2-40B4-BE49-F238E27FC236}">
                <a16:creationId xmlns:a16="http://schemas.microsoft.com/office/drawing/2014/main" id="{2BB93DBD-3274-4AE7-9C11-51ACF4D6D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Good Design is Accessible</a:t>
            </a:r>
          </a:p>
        </p:txBody>
      </p:sp>
      <p:sp>
        <p:nvSpPr>
          <p:cNvPr id="29698" name="Subtitle 1">
            <a:extLst>
              <a:ext uri="{FF2B5EF4-FFF2-40B4-BE49-F238E27FC236}">
                <a16:creationId xmlns:a16="http://schemas.microsoft.com/office/drawing/2014/main" id="{5578976A-E20C-4A56-9355-7273C6990C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Universal Design </a:t>
            </a:r>
            <a:r>
              <a:rPr lang="en-US" altLang="en-US" dirty="0">
                <a:latin typeface="+mn-lt"/>
                <a:cs typeface="+mn-cs"/>
              </a:rPr>
              <a:t>is Accessible Design</a:t>
            </a:r>
            <a:endParaRPr lang="en-US" alt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rticle from Heelbynature wrestling blog detailing a lawsuit against the WWE for their merchandise shop being inaccessible unless users purchase JAWS screenreading software&#10;">
            <a:extLst>
              <a:ext uri="{FF2B5EF4-FFF2-40B4-BE49-F238E27FC236}">
                <a16:creationId xmlns:a16="http://schemas.microsoft.com/office/drawing/2014/main" id="{77B0E67A-DD18-4289-9414-12382A87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71" y="1786597"/>
            <a:ext cx="5677931" cy="3735677"/>
          </a:xfrm>
          <a:prstGeom prst="rect">
            <a:avLst/>
          </a:prstGeom>
        </p:spPr>
      </p:pic>
      <p:pic>
        <p:nvPicPr>
          <p:cNvPr id="3" name="Picture 2" descr="June 1, 2021 article from Bureau of Internet Accessibility stating that Apple Software Updates are Designed for People with Disabilities&#10;">
            <a:extLst>
              <a:ext uri="{FF2B5EF4-FFF2-40B4-BE49-F238E27FC236}">
                <a16:creationId xmlns:a16="http://schemas.microsoft.com/office/drawing/2014/main" id="{01663BAD-E339-4A33-ACF6-DCB13D407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702" y="1786597"/>
            <a:ext cx="5765810" cy="3522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>
            <a:extLst>
              <a:ext uri="{FF2B5EF4-FFF2-40B4-BE49-F238E27FC236}">
                <a16:creationId xmlns:a16="http://schemas.microsoft.com/office/drawing/2014/main" id="{AD891E71-4CE9-4D7E-83A8-8B6F72315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306388"/>
            <a:ext cx="5553075" cy="628650"/>
          </a:xfrm>
        </p:spPr>
        <p:txBody>
          <a:bodyPr/>
          <a:lstStyle/>
          <a:p>
            <a:r>
              <a:rPr lang="en-US" altLang="en-US" sz="1900" dirty="0"/>
              <a:t>Accessible Documents and Universal Design</a:t>
            </a:r>
          </a:p>
        </p:txBody>
      </p:sp>
      <p:sp>
        <p:nvSpPr>
          <p:cNvPr id="30722" name="Subtitle 1">
            <a:extLst>
              <a:ext uri="{FF2B5EF4-FFF2-40B4-BE49-F238E27FC236}">
                <a16:creationId xmlns:a16="http://schemas.microsoft.com/office/drawing/2014/main" id="{C24B8032-AC6E-46C5-8E98-CCD2C0D6C2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1312" y="935037"/>
            <a:ext cx="5553075" cy="4593565"/>
          </a:xfrm>
        </p:spPr>
        <p:txBody>
          <a:bodyPr/>
          <a:lstStyle/>
          <a:p>
            <a:r>
              <a:rPr lang="en-US" altLang="en-US" sz="1300" u="sng" dirty="0"/>
              <a:t>Fellowship Aspects</a:t>
            </a:r>
          </a:p>
          <a:p>
            <a:r>
              <a:rPr lang="en-US" altLang="en-US" sz="1300" dirty="0"/>
              <a:t>Knowledgebase survey key findings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300" dirty="0"/>
              <a:t>90% of respondents asserted that Accessibility is important for </a:t>
            </a:r>
            <a:r>
              <a:rPr lang="en-US" altLang="en-US" sz="1300" i="1" dirty="0"/>
              <a:t>physical needs</a:t>
            </a:r>
            <a:r>
              <a:rPr lang="en-US" altLang="en-US" sz="1300" dirty="0"/>
              <a:t> and for </a:t>
            </a:r>
            <a:r>
              <a:rPr lang="en-US" altLang="en-US" sz="1300" i="1" dirty="0"/>
              <a:t>Diversity, Equity and Inclusion.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300" dirty="0"/>
              <a:t>Our best practice for Accessible documents was giving files a meaningful title or name. (87%)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300" dirty="0"/>
              <a:t>Respondent demographics (as self reported): 50% Lindenwood Staff, 42% Lindenwood Faculty, 8% Lindenwood Students</a:t>
            </a:r>
          </a:p>
          <a:p>
            <a:r>
              <a:rPr lang="en-US" altLang="en-US" sz="1300" dirty="0"/>
              <a:t>Virtual Presentations on Accessibility Features of the Microsoft Products used most often (Word, Excel, PowerPoint, Outlook), PDFs and GoogleDocs.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300" dirty="0"/>
              <a:t>Review best practices for the treatment of </a:t>
            </a:r>
            <a:r>
              <a:rPr lang="en-US" altLang="en-US" sz="1300" i="1" dirty="0"/>
              <a:t>text, images, </a:t>
            </a:r>
            <a:r>
              <a:rPr lang="en-US" altLang="en-US" sz="1300" dirty="0"/>
              <a:t>and how to                                              </a:t>
            </a:r>
            <a:r>
              <a:rPr lang="en-US" altLang="en-US" sz="1300" i="1" dirty="0"/>
              <a:t>check</a:t>
            </a:r>
            <a:r>
              <a:rPr lang="en-US" altLang="en-US" sz="1300" dirty="0"/>
              <a:t> documents for Accessibility compliance.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300" dirty="0"/>
              <a:t>30 sessions were offered in March and April 2021. </a:t>
            </a:r>
          </a:p>
          <a:p>
            <a:r>
              <a:rPr lang="en-US" altLang="en-US" sz="1300" dirty="0"/>
              <a:t>Accessibility reviews upon request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300" dirty="0"/>
              <a:t>5 Lindenwood staff members asked me to look over meeting agendas, presentation slides and both print and web content 10 times during the academic year.</a:t>
            </a:r>
          </a:p>
        </p:txBody>
      </p:sp>
      <p:pic>
        <p:nvPicPr>
          <p:cNvPr id="3" name="Picture 2" descr="article from Education Week stating that one should not wait to be an expert before using Universal Design for Learning&#10;">
            <a:extLst>
              <a:ext uri="{FF2B5EF4-FFF2-40B4-BE49-F238E27FC236}">
                <a16:creationId xmlns:a16="http://schemas.microsoft.com/office/drawing/2014/main" id="{A28C4CA9-6E22-4932-A543-F736564E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14" y="168812"/>
            <a:ext cx="5110612" cy="3038622"/>
          </a:xfrm>
          <a:prstGeom prst="rect">
            <a:avLst/>
          </a:prstGeom>
        </p:spPr>
      </p:pic>
      <p:pic>
        <p:nvPicPr>
          <p:cNvPr id="5" name="Picture 4" descr="diagram of a persons head showing pictograms representing cognitive differences in the individuals' minds.">
            <a:extLst>
              <a:ext uri="{FF2B5EF4-FFF2-40B4-BE49-F238E27FC236}">
                <a16:creationId xmlns:a16="http://schemas.microsoft.com/office/drawing/2014/main" id="{426F1DEE-BEBB-4ACB-82D4-ECC5E345C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971" y="3207434"/>
            <a:ext cx="4137898" cy="21804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4A789A0-9528-4ECD-8E3C-923D4439F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306388"/>
            <a:ext cx="9567862" cy="628650"/>
          </a:xfrm>
        </p:spPr>
        <p:txBody>
          <a:bodyPr/>
          <a:lstStyle/>
          <a:p>
            <a:r>
              <a:rPr lang="en-US" altLang="en-US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2ADE1-60E5-4502-B84A-D478EBD7CE56}"/>
              </a:ext>
            </a:extLst>
          </p:cNvPr>
          <p:cNvSpPr txBox="1"/>
          <p:nvPr/>
        </p:nvSpPr>
        <p:spPr>
          <a:xfrm>
            <a:off x="6246056" y="620713"/>
            <a:ext cx="4376519" cy="4757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Lindenwood Learning Academy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2020-2021 Employee Fellow Cohort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Jeremy Keye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Heather Pennington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 Spellazza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Kristin Norwood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Jason Waack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SiteImprove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Lindenwood Accessibility Roundtable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Erica Ellard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Carlie Lee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 Title Slide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ody Slides with Cr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age Break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Page Break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Page Break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U Title Slide Optio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 Title Slide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U Title Slide Optio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U Title Slide Option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U Title Slide Option 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U Title Slide Option 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LU Title Slide Option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ody Slides Cle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86AE7086BC44CB04C32B21C87E0B4" ma:contentTypeVersion="14" ma:contentTypeDescription="Create a new document." ma:contentTypeScope="" ma:versionID="a1eca39c7a6293e6e3452ffd85862c4d">
  <xsd:schema xmlns:xsd="http://www.w3.org/2001/XMLSchema" xmlns:xs="http://www.w3.org/2001/XMLSchema" xmlns:p="http://schemas.microsoft.com/office/2006/metadata/properties" xmlns:ns3="5e57ea90-bbdf-4da9-8321-94fc868d6b5f" xmlns:ns4="2ade2309-54d4-4533-b314-4aaf0267adc7" targetNamespace="http://schemas.microsoft.com/office/2006/metadata/properties" ma:root="true" ma:fieldsID="304902b442ea3e7d8d229cb6c265fae2" ns3:_="" ns4:_="">
    <xsd:import namespace="5e57ea90-bbdf-4da9-8321-94fc868d6b5f"/>
    <xsd:import namespace="2ade2309-54d4-4533-b314-4aaf0267ad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7ea90-bbdf-4da9-8321-94fc868d6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e2309-54d4-4533-b314-4aaf0267ad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03B8F-22D7-46AA-A6BD-FA101F00CCF8}">
  <ds:schemaRefs>
    <ds:schemaRef ds:uri="http://purl.org/dc/terms/"/>
    <ds:schemaRef ds:uri="http://schemas.openxmlformats.org/package/2006/metadata/core-properties"/>
    <ds:schemaRef ds:uri="http://purl.org/dc/dcmitype/"/>
    <ds:schemaRef ds:uri="2ade2309-54d4-4533-b314-4aaf0267adc7"/>
    <ds:schemaRef ds:uri="5e57ea90-bbdf-4da9-8321-94fc868d6b5f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DB99006-3947-4060-8D3D-34CBA3DE8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939E76-9641-4C15-BAE3-1DCFD7FEA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7ea90-bbdf-4da9-8321-94fc868d6b5f"/>
    <ds:schemaRef ds:uri="2ade2309-54d4-4533-b314-4aaf0267ad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205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Wingdings</vt:lpstr>
      <vt:lpstr>LU Title Slide Option 2</vt:lpstr>
      <vt:lpstr>LU Title Slide Option 3</vt:lpstr>
      <vt:lpstr>LU Title Slide Option 4</vt:lpstr>
      <vt:lpstr>LU Title Slide Option 5</vt:lpstr>
      <vt:lpstr>LU Title Slide Option 6</vt:lpstr>
      <vt:lpstr>LU Title Slide Option 7</vt:lpstr>
      <vt:lpstr>LU Title Slide Option 8</vt:lpstr>
      <vt:lpstr>LU Title Slide Option 9</vt:lpstr>
      <vt:lpstr>Body Slides Clean</vt:lpstr>
      <vt:lpstr>Body Slides with Crest</vt:lpstr>
      <vt:lpstr>Page Break 1</vt:lpstr>
      <vt:lpstr>1_Page Break 1</vt:lpstr>
      <vt:lpstr>2_Page Break 1</vt:lpstr>
      <vt:lpstr>Accessibility and Universal Design</vt:lpstr>
      <vt:lpstr>Good Design is Accessible</vt:lpstr>
      <vt:lpstr>Accessible Documents and Universal Design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and Universal Design</dc:title>
  <dc:creator>Joanna</dc:creator>
  <cp:lastModifiedBy>Gutermuth, Brittany</cp:lastModifiedBy>
  <cp:revision>2</cp:revision>
  <dcterms:created xsi:type="dcterms:W3CDTF">2021-06-01T15:31:27Z</dcterms:created>
  <dcterms:modified xsi:type="dcterms:W3CDTF">2021-06-25T18:03:07Z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0x0101009BF86AE7086BC44CB04C32B21C87E0B4</vt:lpwstr>
  </property>
</Properties>
</file>