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1BC7A7-1186-4982-B10A-666D79536392}"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11016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C7A7-1186-4982-B10A-666D79536392}"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47127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C7A7-1186-4982-B10A-666D79536392}"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892052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536382-35E3-4AE1-AABB-DF0C59611D28}"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4085086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5151D9-4E0B-4A2B-8C5F-079C59B80112}"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982309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7FC595-7C15-487D-B569-D479CD8D3355}"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2547175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A4725E-2A6A-4240-AD1D-00880A599009}" type="datetime1">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1098228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3FAA7F-8AF2-4C26-9FDC-0797F6B6F582}" type="datetime1">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1216359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2484A8-84D4-4873-AD67-AC28DF75175E}" type="datetime1">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2888137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094B8-6C00-4913-AAA7-B3C7CFF0B75F}" type="datetime1">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2301240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754DBD-24C5-47FF-8D2A-D3B0E040BD6C}" type="datetime1">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45358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C7A7-1186-4982-B10A-666D79536392}"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453005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B69925-1311-4456-92FC-4C9845633512}" type="datetime1">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1844375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56754D-5919-448D-A903-157CE6F76FDB}"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2715008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1C526F-300D-43A8-A123-882951BE3F4A}"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A0AEC-AA53-4F9C-91FA-DC49A531ED35}" type="slidenum">
              <a:rPr lang="en-US" smtClean="0"/>
              <a:t>‹#›</a:t>
            </a:fld>
            <a:endParaRPr lang="en-US"/>
          </a:p>
        </p:txBody>
      </p:sp>
    </p:spTree>
    <p:extLst>
      <p:ext uri="{BB962C8B-B14F-4D97-AF65-F5344CB8AC3E}">
        <p14:creationId xmlns:p14="http://schemas.microsoft.com/office/powerpoint/2010/main" val="815350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BC7A7-1186-4982-B10A-666D79536392}"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3518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1BC7A7-1186-4982-B10A-666D79536392}"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07109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1BC7A7-1186-4982-B10A-666D79536392}"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1793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1BC7A7-1186-4982-B10A-666D79536392}"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962616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BC7A7-1186-4982-B10A-666D79536392}"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324837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1BC7A7-1186-4982-B10A-666D79536392}"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17304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1BC7A7-1186-4982-B10A-666D79536392}"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AA8419-76B7-4202-B979-EB2CD14786FB}" type="slidenum">
              <a:rPr lang="en-US" smtClean="0"/>
              <a:t>‹#›</a:t>
            </a:fld>
            <a:endParaRPr lang="en-US"/>
          </a:p>
        </p:txBody>
      </p:sp>
    </p:spTree>
    <p:extLst>
      <p:ext uri="{BB962C8B-B14F-4D97-AF65-F5344CB8AC3E}">
        <p14:creationId xmlns:p14="http://schemas.microsoft.com/office/powerpoint/2010/main" val="245599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BC7A7-1186-4982-B10A-666D79536392}" type="datetimeFigureOut">
              <a:rPr lang="en-US" smtClean="0"/>
              <a:t>4/15/2020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A8419-76B7-4202-B979-EB2CD14786FB}" type="slidenum">
              <a:rPr lang="en-US" smtClean="0"/>
              <a:t>‹#›</a:t>
            </a:fld>
            <a:endParaRPr lang="en-US"/>
          </a:p>
        </p:txBody>
      </p:sp>
    </p:spTree>
    <p:extLst>
      <p:ext uri="{BB962C8B-B14F-4D97-AF65-F5344CB8AC3E}">
        <p14:creationId xmlns:p14="http://schemas.microsoft.com/office/powerpoint/2010/main" val="1659275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CB672-A4BB-4544-83FD-975747CC2D64}" type="datetime1">
              <a:rPr lang="en-US" smtClean="0"/>
              <a:t>4/15/2020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A0AEC-AA53-4F9C-91FA-DC49A531ED35}" type="slidenum">
              <a:rPr lang="en-US" smtClean="0"/>
              <a:t>‹#›</a:t>
            </a:fld>
            <a:endParaRPr lang="en-US"/>
          </a:p>
        </p:txBody>
      </p:sp>
    </p:spTree>
    <p:extLst>
      <p:ext uri="{BB962C8B-B14F-4D97-AF65-F5344CB8AC3E}">
        <p14:creationId xmlns:p14="http://schemas.microsoft.com/office/powerpoint/2010/main" val="3454361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norwood@Lindenwood.ed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90469" y="-21339"/>
            <a:ext cx="7880022" cy="1796757"/>
          </a:xfrm>
        </p:spPr>
        <p:txBody>
          <a:bodyPr>
            <a:normAutofit/>
          </a:bodyPr>
          <a:lstStyle/>
          <a:p>
            <a:pPr algn="l"/>
            <a:r>
              <a:rPr lang="en-US" dirty="0" smtClean="0">
                <a:solidFill>
                  <a:schemeClr val="bg1"/>
                </a:solidFill>
              </a:rPr>
              <a:t>Backwards Design </a:t>
            </a:r>
            <a:br>
              <a:rPr lang="en-US" dirty="0" smtClean="0">
                <a:solidFill>
                  <a:schemeClr val="bg1"/>
                </a:solidFill>
              </a:rPr>
            </a:br>
            <a:r>
              <a:rPr lang="en-US" dirty="0" smtClean="0">
                <a:solidFill>
                  <a:schemeClr val="bg1"/>
                </a:solidFill>
              </a:rPr>
              <a:t>Teaching Task</a:t>
            </a:r>
            <a:endParaRPr lang="en-US"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82"/>
          <a:stretch/>
        </p:blipFill>
        <p:spPr>
          <a:xfrm>
            <a:off x="130465" y="184544"/>
            <a:ext cx="4503731" cy="4499999"/>
          </a:xfrm>
          <a:prstGeom prst="rect">
            <a:avLst/>
          </a:prstGeom>
        </p:spPr>
      </p:pic>
      <p:sp>
        <p:nvSpPr>
          <p:cNvPr id="6" name="TextBox 5"/>
          <p:cNvSpPr txBox="1"/>
          <p:nvPr/>
        </p:nvSpPr>
        <p:spPr>
          <a:xfrm>
            <a:off x="4760810" y="1719156"/>
            <a:ext cx="7041986" cy="5139869"/>
          </a:xfrm>
          <a:prstGeom prst="rect">
            <a:avLst/>
          </a:prstGeom>
          <a:noFill/>
        </p:spPr>
        <p:txBody>
          <a:bodyPr wrap="square" rtlCol="0">
            <a:spAutoFit/>
          </a:bodyPr>
          <a:lstStyle/>
          <a:p>
            <a:r>
              <a:rPr lang="en-US" sz="2200" dirty="0" smtClean="0">
                <a:solidFill>
                  <a:schemeClr val="bg1"/>
                </a:solidFill>
              </a:rPr>
              <a:t>This Teaching Task is a follow-up exercise to the Topics in Teaching and Learning video overview of Backwards Course Design. It is intended to provide faculty an opportunity to apply the three basic steps of backwards design.   </a:t>
            </a:r>
          </a:p>
          <a:p>
            <a:endParaRPr lang="en-US" sz="2200" dirty="0">
              <a:solidFill>
                <a:schemeClr val="bg1"/>
              </a:solidFill>
            </a:endParaRPr>
          </a:p>
          <a:p>
            <a:r>
              <a:rPr lang="en-US" sz="2200" dirty="0" smtClean="0">
                <a:solidFill>
                  <a:schemeClr val="bg1"/>
                </a:solidFill>
              </a:rPr>
              <a:t>On page 2, a simple template is provided as a means for capturing -- and reflecting on the alignment of -- learning goals, assessments, and activities. Draft at least one of each for a course you’ve taught before or a new one you’re designing. </a:t>
            </a:r>
          </a:p>
          <a:p>
            <a:endParaRPr lang="en-US" sz="2200" dirty="0" smtClean="0">
              <a:solidFill>
                <a:schemeClr val="bg1"/>
              </a:solidFill>
            </a:endParaRPr>
          </a:p>
          <a:p>
            <a:r>
              <a:rPr lang="en-US" sz="2200" dirty="0" smtClean="0">
                <a:solidFill>
                  <a:schemeClr val="bg1"/>
                </a:solidFill>
              </a:rPr>
              <a:t>On page 3, you’ll find some excerpts from a helpful resource to aid in the writing of learning goals. On page 4, there are several example learning outcomes from various disciplines.</a:t>
            </a:r>
          </a:p>
          <a:p>
            <a:endParaRPr lang="en-US" sz="2000" dirty="0">
              <a:solidFill>
                <a:schemeClr val="bg1"/>
              </a:solidFill>
            </a:endParaRPr>
          </a:p>
        </p:txBody>
      </p:sp>
      <p:sp>
        <p:nvSpPr>
          <p:cNvPr id="7" name="Rectangle 6"/>
          <p:cNvSpPr/>
          <p:nvPr/>
        </p:nvSpPr>
        <p:spPr>
          <a:xfrm>
            <a:off x="130465" y="4810202"/>
            <a:ext cx="4503731" cy="1477328"/>
          </a:xfrm>
          <a:prstGeom prst="rect">
            <a:avLst/>
          </a:prstGeom>
          <a:solidFill>
            <a:schemeClr val="bg1"/>
          </a:solidFill>
          <a:ln w="38100">
            <a:solidFill>
              <a:schemeClr val="accent1"/>
            </a:solidFill>
          </a:ln>
        </p:spPr>
        <p:txBody>
          <a:bodyPr wrap="square">
            <a:spAutoFit/>
          </a:bodyPr>
          <a:lstStyle/>
          <a:p>
            <a:r>
              <a:rPr lang="en-US" b="1" dirty="0">
                <a:solidFill>
                  <a:srgbClr val="002060"/>
                </a:solidFill>
              </a:rPr>
              <a:t>Faculty may choose to submit their completed teaching task for feedback to the Learning </a:t>
            </a:r>
            <a:r>
              <a:rPr lang="en-US" b="1" dirty="0" smtClean="0">
                <a:solidFill>
                  <a:srgbClr val="002060"/>
                </a:solidFill>
              </a:rPr>
              <a:t>Academy. Email Kristen Norwood, Director of Faculty Development at </a:t>
            </a:r>
            <a:r>
              <a:rPr lang="en-US" b="1" dirty="0" smtClean="0">
                <a:solidFill>
                  <a:srgbClr val="002060"/>
                </a:solidFill>
                <a:hlinkClick r:id="rId3"/>
              </a:rPr>
              <a:t>knorwood@Lindenwood.edu</a:t>
            </a:r>
            <a:r>
              <a:rPr lang="en-US" b="1" dirty="0" smtClean="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599238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07F7059-66D7-4A2C-9584-0F24B616C3E2}"/>
              </a:ext>
            </a:extLst>
          </p:cNvPr>
          <p:cNvGraphicFramePr>
            <a:graphicFrameLocks noGrp="1"/>
          </p:cNvGraphicFramePr>
          <p:nvPr>
            <p:extLst>
              <p:ext uri="{D42A27DB-BD31-4B8C-83A1-F6EECF244321}">
                <p14:modId xmlns:p14="http://schemas.microsoft.com/office/powerpoint/2010/main" val="3987143234"/>
              </p:ext>
            </p:extLst>
          </p:nvPr>
        </p:nvGraphicFramePr>
        <p:xfrm>
          <a:off x="0" y="865020"/>
          <a:ext cx="12191999" cy="6000732"/>
        </p:xfrm>
        <a:graphic>
          <a:graphicData uri="http://schemas.openxmlformats.org/drawingml/2006/table">
            <a:tbl>
              <a:tblPr firstRow="1" bandRow="1">
                <a:tableStyleId>{5C22544A-7EE6-4342-B048-85BDC9FD1C3A}</a:tableStyleId>
              </a:tblPr>
              <a:tblGrid>
                <a:gridCol w="3571127">
                  <a:extLst>
                    <a:ext uri="{9D8B030D-6E8A-4147-A177-3AD203B41FA5}">
                      <a16:colId xmlns:a16="http://schemas.microsoft.com/office/drawing/2014/main" val="1321462244"/>
                    </a:ext>
                  </a:extLst>
                </a:gridCol>
                <a:gridCol w="3980935">
                  <a:extLst>
                    <a:ext uri="{9D8B030D-6E8A-4147-A177-3AD203B41FA5}">
                      <a16:colId xmlns:a16="http://schemas.microsoft.com/office/drawing/2014/main" val="3260541081"/>
                    </a:ext>
                  </a:extLst>
                </a:gridCol>
                <a:gridCol w="4639937">
                  <a:extLst>
                    <a:ext uri="{9D8B030D-6E8A-4147-A177-3AD203B41FA5}">
                      <a16:colId xmlns:a16="http://schemas.microsoft.com/office/drawing/2014/main" val="1424006478"/>
                    </a:ext>
                  </a:extLst>
                </a:gridCol>
              </a:tblGrid>
              <a:tr h="425986">
                <a:tc>
                  <a:txBody>
                    <a:bodyPr/>
                    <a:lstStyle/>
                    <a:p>
                      <a:r>
                        <a:rPr lang="en-US" dirty="0" smtClean="0"/>
                        <a:t>Learning </a:t>
                      </a:r>
                      <a:r>
                        <a:rPr lang="en-US" dirty="0"/>
                        <a:t>Goal</a:t>
                      </a:r>
                    </a:p>
                  </a:txBody>
                  <a:tcPr/>
                </a:tc>
                <a:tc>
                  <a:txBody>
                    <a:bodyPr/>
                    <a:lstStyle/>
                    <a:p>
                      <a:r>
                        <a:rPr lang="en-US" dirty="0"/>
                        <a:t>Learning Assessment</a:t>
                      </a:r>
                    </a:p>
                  </a:txBody>
                  <a:tcPr/>
                </a:tc>
                <a:tc>
                  <a:txBody>
                    <a:bodyPr/>
                    <a:lstStyle/>
                    <a:p>
                      <a:r>
                        <a:rPr lang="en-US" dirty="0"/>
                        <a:t>Learning methods/materials</a:t>
                      </a:r>
                    </a:p>
                  </a:txBody>
                  <a:tcPr/>
                </a:tc>
                <a:extLst>
                  <a:ext uri="{0D108BD9-81ED-4DB2-BD59-A6C34878D82A}">
                    <a16:rowId xmlns:a16="http://schemas.microsoft.com/office/drawing/2014/main" val="2734606591"/>
                  </a:ext>
                </a:extLst>
              </a:tr>
              <a:tr h="11554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effectLst/>
                        </a:rPr>
                        <a:t>What do I want students to know or be able to do?</a:t>
                      </a:r>
                      <a:endParaRPr lang="en-US" sz="15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500" b="1" dirty="0"/>
                    </a:p>
                  </a:txBody>
                  <a:tcPr/>
                </a:tc>
                <a:tc>
                  <a:txBody>
                    <a:bodyPr/>
                    <a:lstStyle/>
                    <a:p>
                      <a:r>
                        <a:rPr lang="en-US" sz="1500" b="1" dirty="0"/>
                        <a:t>How will they demonstrate their knowledge or ability?</a:t>
                      </a:r>
                    </a:p>
                  </a:txBody>
                  <a:tcPr/>
                </a:tc>
                <a:tc>
                  <a:txBody>
                    <a:bodyPr/>
                    <a:lstStyle/>
                    <a:p>
                      <a:r>
                        <a:rPr lang="en-US" sz="1500" b="1" dirty="0"/>
                        <a:t>What sorts of activities and materials would help them </a:t>
                      </a:r>
                      <a:r>
                        <a:rPr lang="en-US" sz="1500" b="1" dirty="0" smtClean="0"/>
                        <a:t>learn this </a:t>
                      </a:r>
                      <a:r>
                        <a:rPr lang="en-US" sz="1500" b="1" dirty="0"/>
                        <a:t>such that they are able demonstrate their knowledge or </a:t>
                      </a:r>
                      <a:r>
                        <a:rPr lang="en-US" sz="1500" b="1" dirty="0" smtClean="0"/>
                        <a:t>ability in the ways</a:t>
                      </a:r>
                      <a:r>
                        <a:rPr lang="en-US" sz="1500" b="1" baseline="0" dirty="0" smtClean="0"/>
                        <a:t> I will ask them to do so</a:t>
                      </a:r>
                      <a:r>
                        <a:rPr lang="en-US" sz="1500" b="1" dirty="0" smtClean="0"/>
                        <a:t>?</a:t>
                      </a:r>
                      <a:endParaRPr lang="en-US" sz="1500" b="1" dirty="0"/>
                    </a:p>
                  </a:txBody>
                  <a:tcPr/>
                </a:tc>
                <a:extLst>
                  <a:ext uri="{0D108BD9-81ED-4DB2-BD59-A6C34878D82A}">
                    <a16:rowId xmlns:a16="http://schemas.microsoft.com/office/drawing/2014/main" val="2952386437"/>
                  </a:ext>
                </a:extLst>
              </a:tr>
              <a:tr h="14705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1" dirty="0" smtClean="0"/>
                        <a:t>Ex: </a:t>
                      </a:r>
                      <a:r>
                        <a:rPr lang="en-US" sz="1300" i="1" dirty="0" smtClean="0"/>
                        <a:t>One year after this course (Persuasion),  I hope students will be able to apply rhetorical theories to critically evaluate persuasive communication they encounter.</a:t>
                      </a:r>
                    </a:p>
                  </a:txBody>
                  <a:tcPr>
                    <a:solidFill>
                      <a:schemeClr val="accent5">
                        <a:lumMod val="20000"/>
                        <a:lumOff val="80000"/>
                      </a:schemeClr>
                    </a:solidFill>
                  </a:tcPr>
                </a:tc>
                <a:tc>
                  <a:txBody>
                    <a:bodyPr/>
                    <a:lstStyle/>
                    <a:p>
                      <a:pPr marL="285750" indent="-285750">
                        <a:buFont typeface="Arial" panose="020B0604020202020204" pitchFamily="34" charset="0"/>
                        <a:buChar char="•"/>
                      </a:pPr>
                      <a:r>
                        <a:rPr lang="en-US" sz="1300" dirty="0" smtClean="0"/>
                        <a:t>Written analysis HW assignments</a:t>
                      </a:r>
                    </a:p>
                    <a:p>
                      <a:pPr marL="285750" indent="-285750">
                        <a:buFont typeface="Arial" panose="020B0604020202020204" pitchFamily="34" charset="0"/>
                        <a:buChar char="•"/>
                      </a:pPr>
                      <a:r>
                        <a:rPr lang="en-US" sz="1300" dirty="0" smtClean="0"/>
                        <a:t>Exam questions (short answer &amp; essay)</a:t>
                      </a:r>
                    </a:p>
                    <a:p>
                      <a:pPr marL="285750" indent="-285750">
                        <a:buFont typeface="Arial" panose="020B0604020202020204" pitchFamily="34" charset="0"/>
                        <a:buChar char="•"/>
                      </a:pPr>
                      <a:r>
                        <a:rPr lang="en-US" sz="1300" dirty="0" smtClean="0"/>
                        <a:t>Persuasive artifact analysis papers</a:t>
                      </a:r>
                    </a:p>
                    <a:p>
                      <a:endParaRPr lang="en-US" sz="1300" dirty="0"/>
                    </a:p>
                    <a:p>
                      <a:endParaRPr lang="en-US" sz="1300" dirty="0"/>
                    </a:p>
                  </a:txBody>
                  <a:tcPr>
                    <a:solidFill>
                      <a:schemeClr val="accent5">
                        <a:lumMod val="20000"/>
                        <a:lumOff val="80000"/>
                      </a:schemeClr>
                    </a:solidFill>
                  </a:tcPr>
                </a:tc>
                <a:tc>
                  <a:txBody>
                    <a:bodyPr/>
                    <a:lstStyle/>
                    <a:p>
                      <a:pPr marL="285750" indent="-285750">
                        <a:buFont typeface="Arial" panose="020B0604020202020204" pitchFamily="34" charset="0"/>
                        <a:buChar char="•"/>
                      </a:pPr>
                      <a:r>
                        <a:rPr lang="en-US" sz="1300" dirty="0" smtClean="0"/>
                        <a:t>Read articles outlining and demonstrating modes of rhetorical analysis</a:t>
                      </a:r>
                    </a:p>
                    <a:p>
                      <a:pPr marL="285750" indent="-285750">
                        <a:buFont typeface="Arial" panose="020B0604020202020204" pitchFamily="34" charset="0"/>
                        <a:buChar char="•"/>
                      </a:pPr>
                      <a:r>
                        <a:rPr lang="en-US" sz="1300" dirty="0" smtClean="0"/>
                        <a:t>Instructor modeling of using rhetorical theory to critically evaluate persuasive artifacts </a:t>
                      </a:r>
                    </a:p>
                    <a:p>
                      <a:pPr marL="285750" indent="-285750">
                        <a:buFont typeface="Arial" panose="020B0604020202020204" pitchFamily="34" charset="0"/>
                        <a:buChar char="•"/>
                      </a:pPr>
                      <a:r>
                        <a:rPr lang="en-US" sz="1300" dirty="0" smtClean="0"/>
                        <a:t>In-class written analysis of artifacts followed by discussion/feedback</a:t>
                      </a:r>
                      <a:endParaRPr lang="en-US" sz="1300" dirty="0"/>
                    </a:p>
                  </a:txBody>
                  <a:tcPr>
                    <a:solidFill>
                      <a:schemeClr val="accent5">
                        <a:lumMod val="20000"/>
                        <a:lumOff val="80000"/>
                      </a:schemeClr>
                    </a:solidFill>
                  </a:tcPr>
                </a:tc>
                <a:extLst>
                  <a:ext uri="{0D108BD9-81ED-4DB2-BD59-A6C34878D82A}">
                    <a16:rowId xmlns:a16="http://schemas.microsoft.com/office/drawing/2014/main" val="1848464949"/>
                  </a:ext>
                </a:extLst>
              </a:tr>
              <a:tr h="14705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txBody>
                  <a:tcPr>
                    <a:solidFill>
                      <a:schemeClr val="accent5">
                        <a:lumMod val="20000"/>
                        <a:lumOff val="80000"/>
                      </a:schemeClr>
                    </a:solidFill>
                  </a:tcPr>
                </a:tc>
                <a:tc>
                  <a:txBody>
                    <a:bodyPr/>
                    <a:lstStyle/>
                    <a:p>
                      <a:endParaRPr lang="en-US" sz="1300" dirty="0"/>
                    </a:p>
                  </a:txBody>
                  <a:tcPr>
                    <a:solidFill>
                      <a:schemeClr val="accent5">
                        <a:lumMod val="20000"/>
                        <a:lumOff val="80000"/>
                      </a:schemeClr>
                    </a:solidFill>
                  </a:tcPr>
                </a:tc>
                <a:tc>
                  <a:txBody>
                    <a:bodyPr/>
                    <a:lstStyle/>
                    <a:p>
                      <a:pPr marL="285750" indent="-285750">
                        <a:buFont typeface="Arial" panose="020B0604020202020204" pitchFamily="34" charset="0"/>
                        <a:buChar char="•"/>
                      </a:pPr>
                      <a:endParaRPr lang="en-US" sz="1300" dirty="0"/>
                    </a:p>
                  </a:txBody>
                  <a:tcPr>
                    <a:solidFill>
                      <a:schemeClr val="accent5">
                        <a:lumMod val="20000"/>
                        <a:lumOff val="80000"/>
                      </a:schemeClr>
                    </a:solidFill>
                  </a:tcPr>
                </a:tc>
                <a:extLst>
                  <a:ext uri="{0D108BD9-81ED-4DB2-BD59-A6C34878D82A}">
                    <a16:rowId xmlns:a16="http://schemas.microsoft.com/office/drawing/2014/main" val="401441404"/>
                  </a:ext>
                </a:extLst>
              </a:tr>
              <a:tr h="14705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i="1" dirty="0" smtClean="0"/>
                        <a:t>*T</a:t>
                      </a:r>
                      <a:r>
                        <a:rPr lang="en-US" sz="1300" i="1" baseline="0" dirty="0" smtClean="0"/>
                        <a:t>hose more advanced in the practice of Backwards Design can find two more involved workbooks (from other sources) on the Learning Academy website. </a:t>
                      </a:r>
                      <a:endParaRPr lang="en-US" sz="1300" i="1" dirty="0" smtClean="0"/>
                    </a:p>
                  </a:txBody>
                  <a:tcPr>
                    <a:solidFill>
                      <a:schemeClr val="accent5">
                        <a:lumMod val="20000"/>
                        <a:lumOff val="80000"/>
                      </a:schemeClr>
                    </a:solidFill>
                  </a:tcPr>
                </a:tc>
                <a:tc>
                  <a:txBody>
                    <a:bodyPr/>
                    <a:lstStyle/>
                    <a:p>
                      <a:endParaRPr lang="en-US" sz="1300" dirty="0"/>
                    </a:p>
                  </a:txBody>
                  <a:tcPr>
                    <a:solidFill>
                      <a:schemeClr val="accent5">
                        <a:lumMod val="20000"/>
                        <a:lumOff val="80000"/>
                      </a:schemeClr>
                    </a:solidFill>
                  </a:tcPr>
                </a:tc>
                <a:tc>
                  <a:txBody>
                    <a:bodyPr/>
                    <a:lstStyle/>
                    <a:p>
                      <a:pPr marL="285750" indent="-285750">
                        <a:buFont typeface="Arial" panose="020B0604020202020204" pitchFamily="34" charset="0"/>
                        <a:buChar char="•"/>
                      </a:pPr>
                      <a:endParaRPr lang="en-US" sz="1300" dirty="0"/>
                    </a:p>
                  </a:txBody>
                  <a:tcPr>
                    <a:solidFill>
                      <a:schemeClr val="accent5">
                        <a:lumMod val="20000"/>
                        <a:lumOff val="80000"/>
                      </a:schemeClr>
                    </a:solidFill>
                  </a:tcPr>
                </a:tc>
                <a:extLst>
                  <a:ext uri="{0D108BD9-81ED-4DB2-BD59-A6C34878D82A}">
                    <a16:rowId xmlns:a16="http://schemas.microsoft.com/office/drawing/2014/main" val="3474352396"/>
                  </a:ext>
                </a:extLst>
              </a:tr>
            </a:tbl>
          </a:graphicData>
        </a:graphic>
      </p:graphicFrame>
      <p:sp>
        <p:nvSpPr>
          <p:cNvPr id="6" name="TextBox 5">
            <a:extLst>
              <a:ext uri="{FF2B5EF4-FFF2-40B4-BE49-F238E27FC236}">
                <a16:creationId xmlns:a16="http://schemas.microsoft.com/office/drawing/2014/main" id="{6C4CFFA0-BFAC-4E9A-8D03-7123EA12DE7A}"/>
              </a:ext>
            </a:extLst>
          </p:cNvPr>
          <p:cNvSpPr txBox="1"/>
          <p:nvPr/>
        </p:nvSpPr>
        <p:spPr>
          <a:xfrm>
            <a:off x="2481718" y="190535"/>
            <a:ext cx="7301132" cy="630942"/>
          </a:xfrm>
          <a:prstGeom prst="rect">
            <a:avLst/>
          </a:prstGeom>
          <a:noFill/>
        </p:spPr>
        <p:txBody>
          <a:bodyPr wrap="square" rtlCol="0">
            <a:spAutoFit/>
          </a:bodyPr>
          <a:lstStyle/>
          <a:p>
            <a:pPr algn="ctr" defTabSz="457200"/>
            <a:r>
              <a:rPr lang="en-US" sz="3500" dirty="0">
                <a:solidFill>
                  <a:prstClr val="black"/>
                </a:solidFill>
                <a:latin typeface="Calibri Light" panose="020F0302020204030204"/>
              </a:rPr>
              <a:t>Simple Template for Backwards Design</a:t>
            </a:r>
          </a:p>
        </p:txBody>
      </p:sp>
      <p:sp>
        <p:nvSpPr>
          <p:cNvPr id="7" name="Slide Number Placeholder 6">
            <a:extLst>
              <a:ext uri="{FF2B5EF4-FFF2-40B4-BE49-F238E27FC236}">
                <a16:creationId xmlns:a16="http://schemas.microsoft.com/office/drawing/2014/main" id="{375F265A-9FB3-4812-995A-7F83EFB7F030}"/>
              </a:ext>
            </a:extLst>
          </p:cNvPr>
          <p:cNvSpPr>
            <a:spLocks noGrp="1"/>
          </p:cNvSpPr>
          <p:nvPr>
            <p:ph type="sldNum" sz="quarter" idx="12"/>
          </p:nvPr>
        </p:nvSpPr>
        <p:spPr/>
        <p:txBody>
          <a:bodyPr/>
          <a:lstStyle/>
          <a:p>
            <a:pPr defTabSz="457200"/>
            <a:fld id="{403A0AEC-AA53-4F9C-91FA-DC49A531ED35}" type="slidenum">
              <a:rPr lang="en-US">
                <a:solidFill>
                  <a:prstClr val="black">
                    <a:tint val="75000"/>
                  </a:prstClr>
                </a:solidFill>
                <a:latin typeface="Calibri" panose="020F0502020204030204"/>
              </a:rPr>
              <a:pPr defTabSz="457200"/>
              <a:t>2</a:t>
            </a:fld>
            <a:endParaRPr lang="en-US">
              <a:solidFill>
                <a:prstClr val="black">
                  <a:tint val="75000"/>
                </a:prstClr>
              </a:solidFill>
              <a:latin typeface="Calibri" panose="020F0502020204030204"/>
            </a:endParaRPr>
          </a:p>
        </p:txBody>
      </p:sp>
    </p:spTree>
    <p:custDataLst>
      <p:tags r:id="rId1"/>
    </p:custDataLst>
    <p:extLst>
      <p:ext uri="{BB962C8B-B14F-4D97-AF65-F5344CB8AC3E}">
        <p14:creationId xmlns:p14="http://schemas.microsoft.com/office/powerpoint/2010/main" val="263977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p183798\AppData\Local\Temp\SNAGHTML2949b1c.PNG">
            <a:extLst>
              <a:ext uri="{FF2B5EF4-FFF2-40B4-BE49-F238E27FC236}">
                <a16:creationId xmlns:a16="http://schemas.microsoft.com/office/drawing/2014/main" id="{E98E281B-81C1-4EB3-BCA9-2732A869E570}"/>
              </a:ext>
            </a:extLst>
          </p:cNvPr>
          <p:cNvPicPr>
            <a:picLocks noChangeAspect="1" noChangeArrowheads="1"/>
          </p:cNvPicPr>
          <p:nvPr/>
        </p:nvPicPr>
        <p:blipFill>
          <a:blip r:embed="rId3">
            <a:duotone>
              <a:prstClr val="black"/>
              <a:schemeClr val="accent5">
                <a:lumMod val="40000"/>
                <a:lumOff val="60000"/>
                <a:tint val="45000"/>
                <a:satMod val="400000"/>
              </a:schemeClr>
            </a:duotone>
            <a:extLst>
              <a:ext uri="{28A0092B-C50C-407E-A947-70E740481C1C}">
                <a14:useLocalDpi xmlns:a14="http://schemas.microsoft.com/office/drawing/2010/main" val="0"/>
              </a:ext>
            </a:extLst>
          </a:blip>
          <a:srcRect/>
          <a:stretch>
            <a:fillRect/>
          </a:stretch>
        </p:blipFill>
        <p:spPr bwMode="auto">
          <a:xfrm>
            <a:off x="84632" y="827006"/>
            <a:ext cx="6312704" cy="56849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p183798\AppData\Local\Temp\SNAGHTML6cceeb6.PNG">
            <a:extLst>
              <a:ext uri="{FF2B5EF4-FFF2-40B4-BE49-F238E27FC236}">
                <a16:creationId xmlns:a16="http://schemas.microsoft.com/office/drawing/2014/main" id="{B083A604-E3B7-45FF-A553-AFDDB30A47AB}"/>
              </a:ext>
            </a:extLst>
          </p:cNvPr>
          <p:cNvPicPr>
            <a:picLocks noChangeAspect="1" noChangeArrowheads="1"/>
          </p:cNvPicPr>
          <p:nvPr/>
        </p:nvPicPr>
        <p:blipFill>
          <a:blip r:embed="rId4">
            <a:duotone>
              <a:prstClr val="black"/>
              <a:schemeClr val="accent1">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5084975" y="3111078"/>
            <a:ext cx="7319020" cy="324527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9EC95C9-FD36-4D72-9C9B-D8050BC17DB3}"/>
              </a:ext>
            </a:extLst>
          </p:cNvPr>
          <p:cNvSpPr txBox="1"/>
          <p:nvPr/>
        </p:nvSpPr>
        <p:spPr>
          <a:xfrm>
            <a:off x="1876698" y="61104"/>
            <a:ext cx="8478520" cy="630942"/>
          </a:xfrm>
          <a:prstGeom prst="rect">
            <a:avLst/>
          </a:prstGeom>
          <a:noFill/>
        </p:spPr>
        <p:txBody>
          <a:bodyPr wrap="square" rtlCol="0">
            <a:spAutoFit/>
          </a:bodyPr>
          <a:lstStyle/>
          <a:p>
            <a:pPr algn="ctr" defTabSz="457200"/>
            <a:r>
              <a:rPr lang="en-US" sz="3500" dirty="0">
                <a:solidFill>
                  <a:prstClr val="black"/>
                </a:solidFill>
                <a:latin typeface="+mj-lt"/>
              </a:rPr>
              <a:t>To Aid Your Thinking About Learning Goals</a:t>
            </a:r>
          </a:p>
        </p:txBody>
      </p:sp>
      <p:sp>
        <p:nvSpPr>
          <p:cNvPr id="2" name="Slide Number Placeholder 1">
            <a:extLst>
              <a:ext uri="{FF2B5EF4-FFF2-40B4-BE49-F238E27FC236}">
                <a16:creationId xmlns:a16="http://schemas.microsoft.com/office/drawing/2014/main" id="{22843E9E-7EB7-472C-95E4-96518E7AD61F}"/>
              </a:ext>
            </a:extLst>
          </p:cNvPr>
          <p:cNvSpPr>
            <a:spLocks noGrp="1"/>
          </p:cNvSpPr>
          <p:nvPr>
            <p:ph type="sldNum" sz="quarter" idx="12"/>
          </p:nvPr>
        </p:nvSpPr>
        <p:spPr/>
        <p:txBody>
          <a:bodyPr/>
          <a:lstStyle/>
          <a:p>
            <a:pPr defTabSz="457200"/>
            <a:fld id="{403A0AEC-AA53-4F9C-91FA-DC49A531ED35}" type="slidenum">
              <a:rPr lang="en-US">
                <a:solidFill>
                  <a:prstClr val="black">
                    <a:tint val="75000"/>
                  </a:prstClr>
                </a:solidFill>
                <a:latin typeface="Calibri" panose="020F0502020204030204"/>
              </a:rPr>
              <a:pPr defTabSz="457200"/>
              <a:t>3</a:t>
            </a:fld>
            <a:endParaRPr lang="en-US">
              <a:solidFill>
                <a:prstClr val="black">
                  <a:tint val="75000"/>
                </a:prstClr>
              </a:solidFill>
              <a:latin typeface="Calibri" panose="020F0502020204030204"/>
            </a:endParaRPr>
          </a:p>
        </p:txBody>
      </p:sp>
      <p:sp>
        <p:nvSpPr>
          <p:cNvPr id="3" name="Rectangle 2">
            <a:extLst>
              <a:ext uri="{FF2B5EF4-FFF2-40B4-BE49-F238E27FC236}">
                <a16:creationId xmlns:a16="http://schemas.microsoft.com/office/drawing/2014/main" id="{D9C12540-8913-4258-B4AF-A67C84E6B98B}"/>
              </a:ext>
            </a:extLst>
          </p:cNvPr>
          <p:cNvSpPr/>
          <p:nvPr/>
        </p:nvSpPr>
        <p:spPr>
          <a:xfrm>
            <a:off x="6865258" y="1239357"/>
            <a:ext cx="4804228" cy="830997"/>
          </a:xfrm>
          <a:prstGeom prst="rect">
            <a:avLst/>
          </a:prstGeom>
        </p:spPr>
        <p:txBody>
          <a:bodyPr wrap="square">
            <a:spAutoFit/>
          </a:bodyPr>
          <a:lstStyle/>
          <a:p>
            <a:pPr defTabSz="457200"/>
            <a:r>
              <a:rPr lang="en-US" sz="1600" b="1" dirty="0" smtClean="0">
                <a:solidFill>
                  <a:prstClr val="black"/>
                </a:solidFill>
                <a:latin typeface="Calibri" panose="020F0502020204030204"/>
              </a:rPr>
              <a:t>From: Fink</a:t>
            </a:r>
            <a:r>
              <a:rPr lang="en-US" sz="1600" b="1" dirty="0">
                <a:solidFill>
                  <a:prstClr val="black"/>
                </a:solidFill>
                <a:latin typeface="Calibri" panose="020F0502020204030204"/>
              </a:rPr>
              <a:t>, L. D. (2013). </a:t>
            </a:r>
            <a:r>
              <a:rPr lang="en-US" sz="1600" b="1" i="1" dirty="0">
                <a:solidFill>
                  <a:prstClr val="black"/>
                </a:solidFill>
                <a:latin typeface="Calibri" panose="020F0502020204030204"/>
              </a:rPr>
              <a:t>Creating significant learning experiences: An integrated approach to designing college courses</a:t>
            </a:r>
            <a:r>
              <a:rPr lang="en-US" sz="1600" b="1" dirty="0">
                <a:solidFill>
                  <a:prstClr val="black"/>
                </a:solidFill>
                <a:latin typeface="Calibri" panose="020F0502020204030204"/>
              </a:rPr>
              <a:t>. John Wiley &amp; Sons.</a:t>
            </a:r>
          </a:p>
        </p:txBody>
      </p:sp>
    </p:spTree>
    <p:custDataLst>
      <p:tags r:id="rId1"/>
    </p:custDataLst>
    <p:extLst>
      <p:ext uri="{BB962C8B-B14F-4D97-AF65-F5344CB8AC3E}">
        <p14:creationId xmlns:p14="http://schemas.microsoft.com/office/powerpoint/2010/main" val="141245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3A0AEC-AA53-4F9C-91FA-DC49A531ED35}" type="slidenum">
              <a:rPr lang="en-US" smtClean="0"/>
              <a:t>4</a:t>
            </a:fld>
            <a:endParaRPr lang="en-US"/>
          </a:p>
        </p:txBody>
      </p:sp>
      <p:sp>
        <p:nvSpPr>
          <p:cNvPr id="5" name="Rectangle 4">
            <a:extLst>
              <a:ext uri="{FF2B5EF4-FFF2-40B4-BE49-F238E27FC236}">
                <a16:creationId xmlns:a16="http://schemas.microsoft.com/office/drawing/2014/main" id="{8BDD3F98-C4E2-4FAD-B240-BCDF34504FC8}"/>
              </a:ext>
            </a:extLst>
          </p:cNvPr>
          <p:cNvSpPr/>
          <p:nvPr/>
        </p:nvSpPr>
        <p:spPr>
          <a:xfrm>
            <a:off x="384626" y="1062595"/>
            <a:ext cx="11509830" cy="5293757"/>
          </a:xfrm>
          <a:prstGeom prst="rect">
            <a:avLst/>
          </a:prstGeom>
          <a:solidFill>
            <a:schemeClr val="tx2"/>
          </a:solidFill>
          <a:effectLst>
            <a:outerShdw blurRad="50800" dist="38100" dir="5400000" algn="t" rotWithShape="0">
              <a:prstClr val="black">
                <a:alpha val="40000"/>
              </a:prstClr>
            </a:outerShdw>
          </a:effectLst>
        </p:spPr>
        <p:txBody>
          <a:bodyPr wrap="square">
            <a:spAutoFit/>
          </a:bodyPr>
          <a:lstStyle/>
          <a:p>
            <a:pPr defTabSz="457200"/>
            <a:endParaRPr lang="en-US" b="1" dirty="0" smtClean="0">
              <a:solidFill>
                <a:schemeClr val="bg1"/>
              </a:solidFill>
              <a:latin typeface="Avenir LT Std 45 Book"/>
            </a:endParaRPr>
          </a:p>
          <a:p>
            <a:pPr defTabSz="457200"/>
            <a:r>
              <a:rPr lang="en-US" b="1" dirty="0" smtClean="0">
                <a:solidFill>
                  <a:schemeClr val="bg1"/>
                </a:solidFill>
                <a:latin typeface="Avenir LT Std 45 Book"/>
              </a:rPr>
              <a:t>Mathematics</a:t>
            </a:r>
            <a:r>
              <a:rPr lang="en-US" dirty="0" smtClean="0">
                <a:solidFill>
                  <a:schemeClr val="bg1"/>
                </a:solidFill>
                <a:latin typeface="Avenir LT Std 45 Book"/>
              </a:rPr>
              <a:t> </a:t>
            </a:r>
            <a:r>
              <a:rPr lang="en-US" dirty="0">
                <a:solidFill>
                  <a:schemeClr val="bg1"/>
                </a:solidFill>
                <a:latin typeface="Avenir LT Std 45 Book"/>
              </a:rPr>
              <a:t>	</a:t>
            </a:r>
          </a:p>
          <a:p>
            <a:pPr defTabSz="457200">
              <a:spcAft>
                <a:spcPts val="1200"/>
              </a:spcAft>
            </a:pPr>
            <a:r>
              <a:rPr lang="en-US" dirty="0">
                <a:solidFill>
                  <a:schemeClr val="bg1"/>
                </a:solidFill>
                <a:latin typeface="Avenir LT Std 45 Book"/>
              </a:rPr>
              <a:t>Apply mathematical knowledge, skill, and reasoning to solve real-world problems. 	</a:t>
            </a:r>
          </a:p>
          <a:p>
            <a:pPr defTabSz="457200"/>
            <a:r>
              <a:rPr lang="en-US" b="1" dirty="0">
                <a:solidFill>
                  <a:schemeClr val="bg1"/>
                </a:solidFill>
                <a:latin typeface="Avenir LT Std 45 Book"/>
              </a:rPr>
              <a:t>Writing</a:t>
            </a:r>
            <a:r>
              <a:rPr lang="en-US" dirty="0">
                <a:solidFill>
                  <a:schemeClr val="bg1"/>
                </a:solidFill>
                <a:latin typeface="Avenir LT Std 45 Book"/>
              </a:rPr>
              <a:t> 	</a:t>
            </a:r>
          </a:p>
          <a:p>
            <a:pPr defTabSz="457200">
              <a:spcAft>
                <a:spcPts val="1200"/>
              </a:spcAft>
            </a:pPr>
            <a:r>
              <a:rPr lang="en-US" dirty="0">
                <a:solidFill>
                  <a:schemeClr val="bg1"/>
                </a:solidFill>
                <a:latin typeface="Avenir LT Std 45 Book"/>
              </a:rPr>
              <a:t>Effectively write for various audiences to explain (narrative, expository), entertain (creative), persuade (persuasive), and help others perform a task (technical). 	</a:t>
            </a:r>
          </a:p>
          <a:p>
            <a:pPr defTabSz="457200"/>
            <a:r>
              <a:rPr lang="en-US" b="1" dirty="0">
                <a:solidFill>
                  <a:schemeClr val="bg1"/>
                </a:solidFill>
                <a:latin typeface="Avenir LT Std 45 Book"/>
              </a:rPr>
              <a:t>History</a:t>
            </a:r>
            <a:r>
              <a:rPr lang="en-US" dirty="0">
                <a:solidFill>
                  <a:schemeClr val="bg1"/>
                </a:solidFill>
                <a:latin typeface="Avenir LT Std 45 Book"/>
              </a:rPr>
              <a:t> 	</a:t>
            </a:r>
          </a:p>
          <a:p>
            <a:pPr defTabSz="457200">
              <a:spcAft>
                <a:spcPts val="1200"/>
              </a:spcAft>
            </a:pPr>
            <a:r>
              <a:rPr lang="en-US" dirty="0">
                <a:solidFill>
                  <a:schemeClr val="bg1"/>
                </a:solidFill>
                <a:latin typeface="Avenir LT Std 45 Book"/>
              </a:rPr>
              <a:t>Describe the chief political, social, economic and/or cultural characteristics of important ancient and pre-modern civilizations, cultures, and societies.</a:t>
            </a:r>
          </a:p>
          <a:p>
            <a:pPr defTabSz="457200"/>
            <a:r>
              <a:rPr lang="en-US" b="1" dirty="0" smtClean="0">
                <a:solidFill>
                  <a:schemeClr val="bg1"/>
                </a:solidFill>
                <a:latin typeface="Avenir LT Std 45 Book"/>
              </a:rPr>
              <a:t>Sculpting</a:t>
            </a:r>
            <a:r>
              <a:rPr lang="en-US" dirty="0" smtClean="0">
                <a:solidFill>
                  <a:schemeClr val="bg1"/>
                </a:solidFill>
                <a:latin typeface="Avenir LT Std 45 Book"/>
              </a:rPr>
              <a:t> </a:t>
            </a:r>
            <a:endParaRPr lang="en-US" dirty="0">
              <a:solidFill>
                <a:schemeClr val="bg1"/>
              </a:solidFill>
              <a:latin typeface="Avenir LT Std 45 Book"/>
            </a:endParaRPr>
          </a:p>
          <a:p>
            <a:pPr defTabSz="457200">
              <a:spcAft>
                <a:spcPts val="1200"/>
              </a:spcAft>
            </a:pPr>
            <a:r>
              <a:rPr lang="en-US" dirty="0">
                <a:solidFill>
                  <a:schemeClr val="bg1"/>
                </a:solidFill>
                <a:latin typeface="Avenir LT Std 45 Book"/>
              </a:rPr>
              <a:t>Use the formal elements and principles of 3-dimensional space (including line, shape, mass and volume, light and shade, texture, color and organizations of forms in space) to make sculptural objects.</a:t>
            </a:r>
          </a:p>
          <a:p>
            <a:pPr defTabSz="457200"/>
            <a:r>
              <a:rPr lang="en-US" b="1" dirty="0">
                <a:solidFill>
                  <a:schemeClr val="bg1"/>
                </a:solidFill>
                <a:latin typeface="Avenir LT Std 45 Book"/>
              </a:rPr>
              <a:t>Criminal Justice</a:t>
            </a:r>
          </a:p>
          <a:p>
            <a:pPr defTabSz="457200">
              <a:spcAft>
                <a:spcPts val="1200"/>
              </a:spcAft>
            </a:pPr>
            <a:r>
              <a:rPr lang="en-US" dirty="0">
                <a:solidFill>
                  <a:schemeClr val="bg1"/>
                </a:solidFill>
                <a:latin typeface="Avenir LT Std 45 Book"/>
              </a:rPr>
              <a:t>Discuss determinate and indeterminate sentencing and the social implications of each.</a:t>
            </a:r>
          </a:p>
          <a:p>
            <a:pPr defTabSz="457200"/>
            <a:r>
              <a:rPr lang="en-US" b="1" dirty="0">
                <a:solidFill>
                  <a:schemeClr val="bg1"/>
                </a:solidFill>
                <a:latin typeface="Avenir LT Std 45 Book"/>
              </a:rPr>
              <a:t>Exercise Physiology</a:t>
            </a:r>
          </a:p>
          <a:p>
            <a:pPr defTabSz="457200">
              <a:spcAft>
                <a:spcPts val="1200"/>
              </a:spcAft>
            </a:pPr>
            <a:r>
              <a:rPr lang="en-US" dirty="0" smtClean="0">
                <a:solidFill>
                  <a:schemeClr val="bg1"/>
                </a:solidFill>
                <a:latin typeface="Avenir LT Std 45 Book"/>
              </a:rPr>
              <a:t>Identify equipment </a:t>
            </a:r>
            <a:r>
              <a:rPr lang="en-US" dirty="0">
                <a:solidFill>
                  <a:schemeClr val="bg1"/>
                </a:solidFill>
                <a:latin typeface="Avenir LT Std 45 Book"/>
              </a:rPr>
              <a:t>used to measure and evaluate various physiological aspects of human </a:t>
            </a:r>
            <a:r>
              <a:rPr lang="en-US" dirty="0" smtClean="0">
                <a:solidFill>
                  <a:schemeClr val="bg1"/>
                </a:solidFill>
                <a:latin typeface="Avenir LT Std 45 Book"/>
              </a:rPr>
              <a:t>performance.</a:t>
            </a:r>
            <a:r>
              <a:rPr lang="en-US" dirty="0">
                <a:solidFill>
                  <a:schemeClr val="bg1"/>
                </a:solidFill>
                <a:latin typeface="Avenir LT Std 45 Book"/>
              </a:rPr>
              <a:t>	</a:t>
            </a:r>
          </a:p>
        </p:txBody>
      </p:sp>
      <p:sp>
        <p:nvSpPr>
          <p:cNvPr id="6" name="Rectangle 5"/>
          <p:cNvSpPr/>
          <p:nvPr/>
        </p:nvSpPr>
        <p:spPr>
          <a:xfrm>
            <a:off x="3494106" y="144563"/>
            <a:ext cx="5290871" cy="630942"/>
          </a:xfrm>
          <a:prstGeom prst="rect">
            <a:avLst/>
          </a:prstGeom>
        </p:spPr>
        <p:txBody>
          <a:bodyPr wrap="none">
            <a:spAutoFit/>
          </a:bodyPr>
          <a:lstStyle/>
          <a:p>
            <a:pPr algn="ctr" defTabSz="457200"/>
            <a:r>
              <a:rPr lang="en-US" sz="3500" dirty="0">
                <a:solidFill>
                  <a:prstClr val="black"/>
                </a:solidFill>
                <a:latin typeface="+mj-lt"/>
              </a:rPr>
              <a:t>Example Learning Outcomes</a:t>
            </a:r>
          </a:p>
        </p:txBody>
      </p:sp>
    </p:spTree>
    <p:extLst>
      <p:ext uri="{BB962C8B-B14F-4D97-AF65-F5344CB8AC3E}">
        <p14:creationId xmlns:p14="http://schemas.microsoft.com/office/powerpoint/2010/main" val="13388780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505</Words>
  <Application>Microsoft Office PowerPoint</Application>
  <PresentationFormat>Widescreen</PresentationFormat>
  <Paragraphs>48</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Avenir LT Std 45 Book</vt:lpstr>
      <vt:lpstr>Calibri</vt:lpstr>
      <vt:lpstr>Calibri Light</vt:lpstr>
      <vt:lpstr>Times New Roman</vt:lpstr>
      <vt:lpstr>Office Theme</vt:lpstr>
      <vt:lpstr>1_Office Theme</vt:lpstr>
      <vt:lpstr>Backwards Design  Teaching Task</vt:lpstr>
      <vt:lpstr>PowerPoint Presentation</vt:lpstr>
      <vt:lpstr>PowerPoint Presentation</vt:lpstr>
      <vt:lpstr>PowerPoint Presentation</vt:lpstr>
    </vt:vector>
  </TitlesOfParts>
  <Company>Lindenwood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Backwards Design  Teaching Task</dc:title>
  <dc:creator>Norwood, Kristen</dc:creator>
  <cp:lastModifiedBy>Norwood, Kristen</cp:lastModifiedBy>
  <cp:revision>9</cp:revision>
  <dcterms:created xsi:type="dcterms:W3CDTF">2020-04-09T19:21:21Z</dcterms:created>
  <dcterms:modified xsi:type="dcterms:W3CDTF">2020-04-15T18:18:44Z</dcterms:modified>
</cp:coreProperties>
</file>