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7" r:id="rId8"/>
    <p:sldId id="262" r:id="rId9"/>
    <p:sldId id="288" r:id="rId10"/>
    <p:sldId id="289" r:id="rId11"/>
    <p:sldId id="263" r:id="rId12"/>
    <p:sldId id="290" r:id="rId13"/>
    <p:sldId id="291" r:id="rId14"/>
    <p:sldId id="264" r:id="rId15"/>
    <p:sldId id="310" r:id="rId16"/>
    <p:sldId id="311" r:id="rId17"/>
    <p:sldId id="286" r:id="rId18"/>
    <p:sldId id="312" r:id="rId19"/>
    <p:sldId id="343" r:id="rId20"/>
    <p:sldId id="313" r:id="rId21"/>
    <p:sldId id="314" r:id="rId22"/>
    <p:sldId id="315" r:id="rId23"/>
    <p:sldId id="265" r:id="rId24"/>
    <p:sldId id="350" r:id="rId25"/>
    <p:sldId id="293" r:id="rId26"/>
    <p:sldId id="272" r:id="rId27"/>
    <p:sldId id="273" r:id="rId28"/>
    <p:sldId id="274" r:id="rId29"/>
    <p:sldId id="275" r:id="rId30"/>
    <p:sldId id="276" r:id="rId31"/>
    <p:sldId id="277" r:id="rId32"/>
    <p:sldId id="278" r:id="rId33"/>
    <p:sldId id="279" r:id="rId34"/>
    <p:sldId id="280" r:id="rId35"/>
    <p:sldId id="281" r:id="rId36"/>
    <p:sldId id="267" r:id="rId37"/>
    <p:sldId id="283" r:id="rId38"/>
    <p:sldId id="284" r:id="rId39"/>
    <p:sldId id="285" r:id="rId40"/>
    <p:sldId id="328" r:id="rId41"/>
    <p:sldId id="329" r:id="rId42"/>
    <p:sldId id="331" r:id="rId43"/>
    <p:sldId id="332" r:id="rId44"/>
    <p:sldId id="334" r:id="rId45"/>
    <p:sldId id="333" r:id="rId46"/>
    <p:sldId id="330" r:id="rId47"/>
    <p:sldId id="342" r:id="rId48"/>
    <p:sldId id="282" r:id="rId49"/>
    <p:sldId id="316" r:id="rId50"/>
    <p:sldId id="318" r:id="rId51"/>
    <p:sldId id="320" r:id="rId52"/>
    <p:sldId id="321" r:id="rId53"/>
    <p:sldId id="268" r:id="rId54"/>
    <p:sldId id="322" r:id="rId55"/>
    <p:sldId id="323" r:id="rId56"/>
    <p:sldId id="326" r:id="rId57"/>
    <p:sldId id="349" r:id="rId58"/>
    <p:sldId id="327" r:id="rId59"/>
    <p:sldId id="270" r:id="rId60"/>
    <p:sldId id="269" r:id="rId61"/>
    <p:sldId id="325" r:id="rId62"/>
    <p:sldId id="271" r:id="rId63"/>
    <p:sldId id="341" r:id="rId64"/>
    <p:sldId id="346" r:id="rId65"/>
    <p:sldId id="345" r:id="rId66"/>
    <p:sldId id="347" r:id="rId67"/>
    <p:sldId id="34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397ECE-3AD5-4B16-ACC4-8A3FBEF752BF}"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305200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7ECE-3AD5-4B16-ACC4-8A3FBEF752BF}"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109969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7ECE-3AD5-4B16-ACC4-8A3FBEF752BF}"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391543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97ECE-3AD5-4B16-ACC4-8A3FBEF752BF}"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212795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397ECE-3AD5-4B16-ACC4-8A3FBEF752BF}"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429186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397ECE-3AD5-4B16-ACC4-8A3FBEF752BF}"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258355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397ECE-3AD5-4B16-ACC4-8A3FBEF752BF}" type="datetimeFigureOut">
              <a:rPr lang="en-US" smtClean="0"/>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243302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397ECE-3AD5-4B16-ACC4-8A3FBEF752BF}"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218716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97ECE-3AD5-4B16-ACC4-8A3FBEF752BF}" type="datetimeFigureOut">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359975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397ECE-3AD5-4B16-ACC4-8A3FBEF752BF}"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323000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397ECE-3AD5-4B16-ACC4-8A3FBEF752BF}"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14BAE-4F2A-4B4F-9C65-C7434F7AFF80}" type="slidenum">
              <a:rPr lang="en-US" smtClean="0"/>
              <a:t>‹#›</a:t>
            </a:fld>
            <a:endParaRPr lang="en-US"/>
          </a:p>
        </p:txBody>
      </p:sp>
    </p:spTree>
    <p:extLst>
      <p:ext uri="{BB962C8B-B14F-4D97-AF65-F5344CB8AC3E}">
        <p14:creationId xmlns:p14="http://schemas.microsoft.com/office/powerpoint/2010/main" val="235133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97ECE-3AD5-4B16-ACC4-8A3FBEF752BF}" type="datetimeFigureOut">
              <a:rPr lang="en-US" smtClean="0"/>
              <a:t>6/20/2018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14BAE-4F2A-4B4F-9C65-C7434F7AFF80}" type="slidenum">
              <a:rPr lang="en-US" smtClean="0"/>
              <a:t>‹#›</a:t>
            </a:fld>
            <a:endParaRPr lang="en-US"/>
          </a:p>
        </p:txBody>
      </p:sp>
    </p:spTree>
    <p:extLst>
      <p:ext uri="{BB962C8B-B14F-4D97-AF65-F5344CB8AC3E}">
        <p14:creationId xmlns:p14="http://schemas.microsoft.com/office/powerpoint/2010/main" val="132535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hegrinder.diabolicalplots.com/" TargetMode="External"/><Relationship Id="rId2" Type="http://schemas.openxmlformats.org/officeDocument/2006/relationships/hyperlink" Target="https://duotrope.com/" TargetMode="External"/><Relationship Id="rId1" Type="http://schemas.openxmlformats.org/officeDocument/2006/relationships/slideLayout" Target="../slideLayouts/slideLayout2.xml"/><Relationship Id="rId5" Type="http://schemas.openxmlformats.org/officeDocument/2006/relationships/hyperlink" Target="https://www.pw.org/" TargetMode="External"/><Relationship Id="rId4" Type="http://schemas.openxmlformats.org/officeDocument/2006/relationships/hyperlink" Target="https://www.newpages.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mailto:MHamilton1@Lindenwood.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www.gettysburgreview.com/submissions/" TargetMode="External"/><Relationship Id="rId3" Type="http://schemas.openxmlformats.org/officeDocument/2006/relationships/hyperlink" Target="http://www.glimmertrain.com/pages/writing_guidelines.php" TargetMode="External"/><Relationship Id="rId7" Type="http://schemas.openxmlformats.org/officeDocument/2006/relationships/hyperlink" Target="http://www.michiganquarterlyreview.com/submit/" TargetMode="External"/><Relationship Id="rId2" Type="http://schemas.openxmlformats.org/officeDocument/2006/relationships/hyperlink" Target="https://www.newyorker.com/about/contact" TargetMode="External"/><Relationship Id="rId1" Type="http://schemas.openxmlformats.org/officeDocument/2006/relationships/slideLayout" Target="../slideLayouts/slideLayout2.xml"/><Relationship Id="rId6" Type="http://schemas.openxmlformats.org/officeDocument/2006/relationships/hyperlink" Target="https://www.threepennyreview.com/submissions.html" TargetMode="External"/><Relationship Id="rId11" Type="http://schemas.openxmlformats.org/officeDocument/2006/relationships/hyperlink" Target="http://bwr.ua.edu/online-edition/call-online-submissions/" TargetMode="External"/><Relationship Id="rId5" Type="http://schemas.openxmlformats.org/officeDocument/2006/relationships/hyperlink" Target="https://harpers.org/submissions/" TargetMode="External"/><Relationship Id="rId10" Type="http://schemas.openxmlformats.org/officeDocument/2006/relationships/hyperlink" Target="http://chicagoreview.org/about/submissions/" TargetMode="External"/><Relationship Id="rId4" Type="http://schemas.openxmlformats.org/officeDocument/2006/relationships/hyperlink" Target="http://www.nereview.com/ner-submissions/" TargetMode="External"/><Relationship Id="rId9" Type="http://schemas.openxmlformats.org/officeDocument/2006/relationships/hyperlink" Target="https://www.missourireview.com/submissions/"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beneath-ceaseless-skies.com/submissions/" TargetMode="External"/><Relationship Id="rId3" Type="http://schemas.openxmlformats.org/officeDocument/2006/relationships/hyperlink" Target="http://www.asimovs.com/contact-us/writers-guidelines/_" TargetMode="External"/><Relationship Id="rId7" Type="http://schemas.openxmlformats.org/officeDocument/2006/relationships/hyperlink" Target="http://strangehorizons.com/submit/fiction-submission-guidelines/" TargetMode="External"/><Relationship Id="rId12" Type="http://schemas.openxmlformats.org/officeDocument/2006/relationships/hyperlink" Target="http://www.spaceandtimemagazine.com/tag/submissions/" TargetMode="External"/><Relationship Id="rId2" Type="http://schemas.openxmlformats.org/officeDocument/2006/relationships/hyperlink" Target="http://www.analogsf.com/contact-us/writers-guidelines/" TargetMode="External"/><Relationship Id="rId1" Type="http://schemas.openxmlformats.org/officeDocument/2006/relationships/slideLayout" Target="../slideLayouts/slideLayout2.xml"/><Relationship Id="rId6" Type="http://schemas.openxmlformats.org/officeDocument/2006/relationships/hyperlink" Target="http://clarkesworldmagazine.com/submissions_tracker/" TargetMode="External"/><Relationship Id="rId11" Type="http://schemas.openxmlformats.org/officeDocument/2006/relationships/hyperlink" Target="https://www.shimmerzine.com/guidelines/fiction-guidelines/" TargetMode="External"/><Relationship Id="rId5" Type="http://schemas.openxmlformats.org/officeDocument/2006/relationships/hyperlink" Target="https://johnjosephadams.moksha.io/publication/lightspeed" TargetMode="External"/><Relationship Id="rId10" Type="http://schemas.openxmlformats.org/officeDocument/2006/relationships/hyperlink" Target="http://www.3lobedmag.com/submissions.html" TargetMode="External"/><Relationship Id="rId4" Type="http://schemas.openxmlformats.org/officeDocument/2006/relationships/hyperlink" Target="https://www.sfsite.com/fsf/glines.htm" TargetMode="External"/><Relationship Id="rId9" Type="http://schemas.openxmlformats.org/officeDocument/2006/relationships/hyperlink" Target="https://www.apex-magazine.com/submission-guideline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lindenwood.edu/academics/beyond-the-classroom/publications/arrow-rock/" TargetMode="External"/><Relationship Id="rId7" Type="http://schemas.openxmlformats.org/officeDocument/2006/relationships/hyperlink" Target="https://literallystories2014.com/submission-guidelines/" TargetMode="External"/><Relationship Id="rId2" Type="http://schemas.openxmlformats.org/officeDocument/2006/relationships/hyperlink" Target="https://www.scarletleafreview.com/submissions.html" TargetMode="External"/><Relationship Id="rId1" Type="http://schemas.openxmlformats.org/officeDocument/2006/relationships/slideLayout" Target="../slideLayouts/slideLayout2.xml"/><Relationship Id="rId6" Type="http://schemas.openxmlformats.org/officeDocument/2006/relationships/hyperlink" Target="http://www.thedrabble.com/" TargetMode="External"/><Relationship Id="rId5" Type="http://schemas.openxmlformats.org/officeDocument/2006/relationships/hyperlink" Target="https://www.fictionontheweb.co.uk/p/submissions.html" TargetMode="External"/><Relationship Id="rId4" Type="http://schemas.openxmlformats.org/officeDocument/2006/relationships/hyperlink" Target="http://www.bewilderingstories.com/submissions.htm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908" y="1122363"/>
            <a:ext cx="11208327" cy="2387600"/>
          </a:xfrm>
        </p:spPr>
        <p:txBody>
          <a:bodyPr>
            <a:normAutofit/>
          </a:bodyPr>
          <a:lstStyle/>
          <a:p>
            <a:r>
              <a:rPr lang="en-US" sz="5400" dirty="0"/>
              <a:t>Getting Fiction Short Stories Published Traditionally</a:t>
            </a:r>
          </a:p>
        </p:txBody>
      </p:sp>
      <p:sp>
        <p:nvSpPr>
          <p:cNvPr id="3" name="Subtitle 2"/>
          <p:cNvSpPr>
            <a:spLocks noGrp="1"/>
          </p:cNvSpPr>
          <p:nvPr>
            <p:ph type="subTitle" idx="1"/>
          </p:nvPr>
        </p:nvSpPr>
        <p:spPr/>
        <p:txBody>
          <a:bodyPr/>
          <a:lstStyle/>
          <a:p>
            <a:r>
              <a:rPr lang="en-US" dirty="0"/>
              <a:t>The first steps</a:t>
            </a:r>
          </a:p>
        </p:txBody>
      </p:sp>
    </p:spTree>
    <p:extLst>
      <p:ext uri="{BB962C8B-B14F-4D97-AF65-F5344CB8AC3E}">
        <p14:creationId xmlns:p14="http://schemas.microsoft.com/office/powerpoint/2010/main" val="38538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Format Matters so Much</a:t>
            </a:r>
          </a:p>
        </p:txBody>
      </p:sp>
      <p:sp>
        <p:nvSpPr>
          <p:cNvPr id="3" name="Content Placeholder 2"/>
          <p:cNvSpPr>
            <a:spLocks noGrp="1"/>
          </p:cNvSpPr>
          <p:nvPr>
            <p:ph idx="1"/>
          </p:nvPr>
        </p:nvSpPr>
        <p:spPr>
          <a:xfrm>
            <a:off x="838200" y="1825624"/>
            <a:ext cx="10515600" cy="4886071"/>
          </a:xfrm>
        </p:spPr>
        <p:txBody>
          <a:bodyPr>
            <a:normAutofit/>
          </a:bodyPr>
          <a:lstStyle/>
          <a:p>
            <a:r>
              <a:rPr lang="en-US" dirty="0"/>
              <a:t>You may be surprised that editors can sometimes be so particular, but try to think about it from their perspective.  </a:t>
            </a:r>
          </a:p>
          <a:p>
            <a:r>
              <a:rPr lang="en-US" dirty="0"/>
              <a:t>Editors have several stories to read in a small window of time. To help lighten the load, editors </a:t>
            </a:r>
            <a:r>
              <a:rPr lang="en-US"/>
              <a:t>will sometimes throw </a:t>
            </a:r>
            <a:r>
              <a:rPr lang="en-US" dirty="0"/>
              <a:t>out stories that do not follow the rules.</a:t>
            </a:r>
          </a:p>
          <a:p>
            <a:r>
              <a:rPr lang="en-US" dirty="0"/>
              <a:t>Not following the rules reflects poorly on the writer. It shows the writer is not  paying attention, which makes the writer appear inconsiderate, and unprofessional. </a:t>
            </a:r>
          </a:p>
          <a:p>
            <a:r>
              <a:rPr lang="en-US" dirty="0"/>
              <a:t>Like a job resume, your manuscript needs to make a good impression. Following the directions is a great place to start. </a:t>
            </a:r>
          </a:p>
        </p:txBody>
      </p:sp>
    </p:spTree>
    <p:extLst>
      <p:ext uri="{BB962C8B-B14F-4D97-AF65-F5344CB8AC3E}">
        <p14:creationId xmlns:p14="http://schemas.microsoft.com/office/powerpoint/2010/main" val="901526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Reason Four:</a:t>
            </a:r>
            <a:br>
              <a:rPr lang="en-US" dirty="0"/>
            </a:br>
            <a:r>
              <a:rPr lang="en-US" dirty="0"/>
              <a:t>Audience Awareness</a:t>
            </a:r>
          </a:p>
        </p:txBody>
      </p:sp>
      <p:sp>
        <p:nvSpPr>
          <p:cNvPr id="3" name="Content Placeholder 2"/>
          <p:cNvSpPr>
            <a:spLocks noGrp="1"/>
          </p:cNvSpPr>
          <p:nvPr>
            <p:ph idx="1"/>
          </p:nvPr>
        </p:nvSpPr>
        <p:spPr/>
        <p:txBody>
          <a:bodyPr>
            <a:normAutofit fontScale="92500"/>
          </a:bodyPr>
          <a:lstStyle/>
          <a:p>
            <a:r>
              <a:rPr lang="en-US" dirty="0"/>
              <a:t> As you continuously submit work to journals and magazines, you will begin to get some feedback. Not all feedback is personal, but a routine, form rejection is a good indicator that something is not working. It is best to reconsider and revise your work.</a:t>
            </a:r>
          </a:p>
          <a:p>
            <a:r>
              <a:rPr lang="en-US" dirty="0"/>
              <a:t> When submitting a piece, it is important to consider the editor. Editors will usually describe their preferences. However, often times, these preferences are vague. The best way to understand what the editor, your audience, is wanting is to see what has already been published. </a:t>
            </a:r>
          </a:p>
          <a:p>
            <a:r>
              <a:rPr lang="en-US" dirty="0"/>
              <a:t> Crafting a story for a journal/magazine helps you to think about your readers. Ask yourself, “would my story fit in with this journal/magazine?”</a:t>
            </a:r>
          </a:p>
          <a:p>
            <a:pPr marL="0" indent="0">
              <a:buNone/>
            </a:pPr>
            <a:endParaRPr lang="en-US" dirty="0"/>
          </a:p>
        </p:txBody>
      </p:sp>
    </p:spTree>
    <p:extLst>
      <p:ext uri="{BB962C8B-B14F-4D97-AF65-F5344CB8AC3E}">
        <p14:creationId xmlns:p14="http://schemas.microsoft.com/office/powerpoint/2010/main" val="166564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black"/>
                </a:solidFill>
              </a:rPr>
              <a:t>Reason Four:</a:t>
            </a:r>
            <a:br>
              <a:rPr lang="en-US" dirty="0">
                <a:solidFill>
                  <a:prstClr val="black"/>
                </a:solidFill>
              </a:rPr>
            </a:br>
            <a:r>
              <a:rPr lang="en-US" dirty="0">
                <a:solidFill>
                  <a:prstClr val="black"/>
                </a:solidFill>
              </a:rPr>
              <a:t>Audience Awareness</a:t>
            </a:r>
            <a:endParaRPr lang="en-US" dirty="0"/>
          </a:p>
        </p:txBody>
      </p:sp>
      <p:sp>
        <p:nvSpPr>
          <p:cNvPr id="3" name="Content Placeholder 2"/>
          <p:cNvSpPr>
            <a:spLocks noGrp="1"/>
          </p:cNvSpPr>
          <p:nvPr>
            <p:ph idx="1"/>
          </p:nvPr>
        </p:nvSpPr>
        <p:spPr/>
        <p:txBody>
          <a:bodyPr>
            <a:normAutofit/>
          </a:bodyPr>
          <a:lstStyle/>
          <a:p>
            <a:r>
              <a:rPr lang="en-US" dirty="0"/>
              <a:t>Some writers are uncomfortable with the idea of catering to an audience. They feel they are “selling out” if they adjust their story, but that is not a healthy perspective. </a:t>
            </a:r>
          </a:p>
          <a:p>
            <a:r>
              <a:rPr lang="en-US" dirty="0"/>
              <a:t> Something that is clear to you may be confusing to a reader; something that is interesting to you may not be as exciting or approachable to a reader. If you want to be published, then you have to be open to criticism and revising. </a:t>
            </a:r>
          </a:p>
          <a:p>
            <a:r>
              <a:rPr lang="en-US" dirty="0"/>
              <a:t> The story is still your story even if you make some changes. If you do not want to make changes, then it is likely you are not considering your audience. </a:t>
            </a:r>
          </a:p>
        </p:txBody>
      </p:sp>
    </p:spTree>
    <p:extLst>
      <p:ext uri="{BB962C8B-B14F-4D97-AF65-F5344CB8AC3E}">
        <p14:creationId xmlns:p14="http://schemas.microsoft.com/office/powerpoint/2010/main" val="395342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Finding a Practice Reader/ betta reader</a:t>
            </a:r>
          </a:p>
        </p:txBody>
      </p:sp>
      <p:sp>
        <p:nvSpPr>
          <p:cNvPr id="3" name="Content Placeholder 2"/>
          <p:cNvSpPr>
            <a:spLocks noGrp="1"/>
          </p:cNvSpPr>
          <p:nvPr>
            <p:ph idx="1"/>
          </p:nvPr>
        </p:nvSpPr>
        <p:spPr/>
        <p:txBody>
          <a:bodyPr/>
          <a:lstStyle/>
          <a:p>
            <a:r>
              <a:rPr lang="en-US" dirty="0"/>
              <a:t>A great way to also be familiar with audience awareness is to have a friend or another writer read your work. </a:t>
            </a:r>
          </a:p>
          <a:p>
            <a:r>
              <a:rPr lang="en-US" dirty="0"/>
              <a:t>Ask your practice reader to circle anything that is unclear or confusing. It is important to choose a reader who won’t just flatter your work. </a:t>
            </a:r>
          </a:p>
          <a:p>
            <a:r>
              <a:rPr lang="en-US" dirty="0"/>
              <a:t>A good way to do a “flattery test” is to ask your reader to give a basic plot summary and ask some questions. If your reader is unable to answer correctly, something may need an adjustment. </a:t>
            </a:r>
          </a:p>
        </p:txBody>
      </p:sp>
    </p:spTree>
    <p:extLst>
      <p:ext uri="{BB962C8B-B14F-4D97-AF65-F5344CB8AC3E}">
        <p14:creationId xmlns:p14="http://schemas.microsoft.com/office/powerpoint/2010/main" val="426248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Reason 5</a:t>
            </a:r>
            <a:br>
              <a:rPr lang="en-US" dirty="0"/>
            </a:br>
            <a:r>
              <a:rPr lang="en-US" dirty="0"/>
              <a:t>Plugged in: Writing Community &amp; Market</a:t>
            </a:r>
          </a:p>
        </p:txBody>
      </p:sp>
      <p:sp>
        <p:nvSpPr>
          <p:cNvPr id="3" name="Content Placeholder 2"/>
          <p:cNvSpPr>
            <a:spLocks noGrp="1"/>
          </p:cNvSpPr>
          <p:nvPr>
            <p:ph idx="1"/>
          </p:nvPr>
        </p:nvSpPr>
        <p:spPr/>
        <p:txBody>
          <a:bodyPr/>
          <a:lstStyle/>
          <a:p>
            <a:r>
              <a:rPr lang="en-US" dirty="0"/>
              <a:t> Writing can be a solitary activity; however, it important to know what is being written about. When reading a literary journal or magazine, you  are able to see what your peers are up to.</a:t>
            </a:r>
          </a:p>
          <a:p>
            <a:r>
              <a:rPr lang="en-US" dirty="0"/>
              <a:t>Also, by reading a literary journal or magazine, you are showing support for your fellow writers.</a:t>
            </a:r>
          </a:p>
          <a:p>
            <a:r>
              <a:rPr lang="en-US" dirty="0"/>
              <a:t>The majority of writers want an audience. When you read your peers, you not only contribute to the community, but you also become familiar with what the journal or magazine’s editor is looking for.</a:t>
            </a:r>
          </a:p>
          <a:p>
            <a:r>
              <a:rPr lang="en-US" dirty="0"/>
              <a:t>You can also see what is being published. </a:t>
            </a:r>
          </a:p>
        </p:txBody>
      </p:sp>
    </p:spTree>
    <p:extLst>
      <p:ext uri="{BB962C8B-B14F-4D97-AF65-F5344CB8AC3E}">
        <p14:creationId xmlns:p14="http://schemas.microsoft.com/office/powerpoint/2010/main" val="404401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Reason 5</a:t>
            </a:r>
            <a:br>
              <a:rPr lang="en-US" dirty="0"/>
            </a:br>
            <a:r>
              <a:rPr lang="en-US" dirty="0"/>
              <a:t>Plugged in: Writing Community &amp; Market</a:t>
            </a:r>
          </a:p>
        </p:txBody>
      </p:sp>
      <p:sp>
        <p:nvSpPr>
          <p:cNvPr id="3" name="Content Placeholder 2"/>
          <p:cNvSpPr>
            <a:spLocks noGrp="1"/>
          </p:cNvSpPr>
          <p:nvPr>
            <p:ph idx="1"/>
          </p:nvPr>
        </p:nvSpPr>
        <p:spPr/>
        <p:txBody>
          <a:bodyPr/>
          <a:lstStyle/>
          <a:p>
            <a:r>
              <a:rPr lang="en-US" dirty="0"/>
              <a:t>Like any market, there are trends in the writing market. It is important to keep track of what is “hot” to stay current.</a:t>
            </a:r>
          </a:p>
          <a:p>
            <a:r>
              <a:rPr lang="en-US" dirty="0"/>
              <a:t>You may discover that a story you wrote awhile </a:t>
            </a:r>
            <a:r>
              <a:rPr lang="en-US" dirty="0" err="1"/>
              <a:t>ago’s</a:t>
            </a:r>
            <a:r>
              <a:rPr lang="en-US" dirty="0"/>
              <a:t> style is currently trending, or you may find that your current writing style may need to be tweaked to satisfy an audience. </a:t>
            </a:r>
          </a:p>
          <a:p>
            <a:r>
              <a:rPr lang="en-US" dirty="0"/>
              <a:t> A lot of editors also pay attention to culture and enjoy stories that mirror certain cultural values. By staying current, you can see what subjects and areas are asking for literary exploration! </a:t>
            </a:r>
          </a:p>
          <a:p>
            <a:endParaRPr lang="en-US" dirty="0"/>
          </a:p>
        </p:txBody>
      </p:sp>
    </p:spTree>
    <p:extLst>
      <p:ext uri="{BB962C8B-B14F-4D97-AF65-F5344CB8AC3E}">
        <p14:creationId xmlns:p14="http://schemas.microsoft.com/office/powerpoint/2010/main" val="327139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out What Editors are Looking For</a:t>
            </a:r>
          </a:p>
        </p:txBody>
      </p:sp>
      <p:sp>
        <p:nvSpPr>
          <p:cNvPr id="3" name="Content Placeholder 2"/>
          <p:cNvSpPr>
            <a:spLocks noGrp="1"/>
          </p:cNvSpPr>
          <p:nvPr>
            <p:ph idx="1"/>
          </p:nvPr>
        </p:nvSpPr>
        <p:spPr>
          <a:xfrm>
            <a:off x="838200" y="1690688"/>
            <a:ext cx="10515600" cy="5167312"/>
          </a:xfrm>
        </p:spPr>
        <p:txBody>
          <a:bodyPr>
            <a:normAutofit lnSpcReduction="10000"/>
          </a:bodyPr>
          <a:lstStyle/>
          <a:p>
            <a:r>
              <a:rPr lang="en-US" dirty="0"/>
              <a:t>As previously mentioned, the best way to know what an editor prefers is to read what they have published. </a:t>
            </a:r>
          </a:p>
          <a:p>
            <a:r>
              <a:rPr lang="en-US" dirty="0"/>
              <a:t>Most editors also describe what kind of fiction they want on their “Submissions” page.</a:t>
            </a:r>
          </a:p>
          <a:p>
            <a:r>
              <a:rPr lang="en-US" dirty="0"/>
              <a:t>Most editors also describe what they </a:t>
            </a:r>
            <a:r>
              <a:rPr lang="en-US" u="sng" dirty="0"/>
              <a:t>don’t</a:t>
            </a:r>
            <a:r>
              <a:rPr lang="en-US" dirty="0"/>
              <a:t> want. If an editor states that they do not accept fiction about vampires, do not send them fiction about vampires.</a:t>
            </a:r>
          </a:p>
          <a:p>
            <a:r>
              <a:rPr lang="en-US" dirty="0"/>
              <a:t>All editors want your short story to be formatted according to their guidelines.</a:t>
            </a:r>
          </a:p>
          <a:p>
            <a:r>
              <a:rPr lang="en-US" dirty="0"/>
              <a:t>All editors want your story to have correct grammar and few errors.</a:t>
            </a:r>
          </a:p>
          <a:p>
            <a:r>
              <a:rPr lang="en-US" dirty="0"/>
              <a:t>All editors want you to respect their word count limit. If your story is over their word count, send your story elsewhere.  </a:t>
            </a:r>
          </a:p>
        </p:txBody>
      </p:sp>
    </p:spTree>
    <p:extLst>
      <p:ext uri="{BB962C8B-B14F-4D97-AF65-F5344CB8AC3E}">
        <p14:creationId xmlns:p14="http://schemas.microsoft.com/office/powerpoint/2010/main" val="73424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Find Literary Journals &amp; Magazines</a:t>
            </a:r>
          </a:p>
        </p:txBody>
      </p:sp>
      <p:sp>
        <p:nvSpPr>
          <p:cNvPr id="3" name="Content Placeholder 2"/>
          <p:cNvSpPr>
            <a:spLocks noGrp="1"/>
          </p:cNvSpPr>
          <p:nvPr>
            <p:ph idx="1"/>
          </p:nvPr>
        </p:nvSpPr>
        <p:spPr>
          <a:xfrm>
            <a:off x="838200" y="1690688"/>
            <a:ext cx="10515600" cy="4351338"/>
          </a:xfrm>
        </p:spPr>
        <p:txBody>
          <a:bodyPr/>
          <a:lstStyle/>
          <a:p>
            <a:r>
              <a:rPr lang="en-US" dirty="0"/>
              <a:t>You may be very interested in contributing to literary journals and magazines. Perhaps you are wondering where to find them. Well, there are websites devoted to helping you find literary journals and magazines. </a:t>
            </a:r>
          </a:p>
          <a:p>
            <a:r>
              <a:rPr lang="en-US" dirty="0"/>
              <a:t>Here are some popular websites:</a:t>
            </a:r>
          </a:p>
          <a:p>
            <a:pPr lvl="2"/>
            <a:r>
              <a:rPr lang="en-US" dirty="0"/>
              <a:t>Duotrope.com  (</a:t>
            </a:r>
            <a:r>
              <a:rPr lang="en-US" dirty="0">
                <a:hlinkClick r:id="rId2"/>
              </a:rPr>
              <a:t>https://duotrope.com/</a:t>
            </a:r>
            <a:r>
              <a:rPr lang="en-US" dirty="0"/>
              <a:t>) </a:t>
            </a:r>
          </a:p>
          <a:p>
            <a:pPr lvl="2"/>
            <a:r>
              <a:rPr lang="en-US" dirty="0"/>
              <a:t>TheGrinder.diabolicalplots.com (</a:t>
            </a:r>
            <a:r>
              <a:rPr lang="en-US" dirty="0">
                <a:hlinkClick r:id="rId3"/>
              </a:rPr>
              <a:t>https://thegrinder.diabolicalplots.com/</a:t>
            </a:r>
            <a:r>
              <a:rPr lang="en-US" dirty="0"/>
              <a:t>) </a:t>
            </a:r>
          </a:p>
          <a:p>
            <a:pPr lvl="2"/>
            <a:r>
              <a:rPr lang="en-US" dirty="0"/>
              <a:t>NewPages.com (</a:t>
            </a:r>
            <a:r>
              <a:rPr lang="en-US" dirty="0">
                <a:hlinkClick r:id="rId4"/>
              </a:rPr>
              <a:t>https://www.newpages.com/</a:t>
            </a:r>
            <a:r>
              <a:rPr lang="en-US" dirty="0"/>
              <a:t>) </a:t>
            </a:r>
          </a:p>
          <a:p>
            <a:pPr lvl="2"/>
            <a:r>
              <a:rPr lang="en-US" dirty="0"/>
              <a:t>Submittable.com (https://www.submittable.com/)</a:t>
            </a:r>
          </a:p>
          <a:p>
            <a:pPr lvl="2"/>
            <a:r>
              <a:rPr lang="en-US" dirty="0"/>
              <a:t>PW.org (</a:t>
            </a:r>
            <a:r>
              <a:rPr lang="en-US" dirty="0">
                <a:hlinkClick r:id="rId5"/>
              </a:rPr>
              <a:t>https://www.pw.org/</a:t>
            </a:r>
            <a:r>
              <a:rPr lang="en-US" dirty="0"/>
              <a:t>)</a:t>
            </a:r>
          </a:p>
          <a:p>
            <a:pPr lvl="2"/>
            <a:endParaRPr lang="en-US" dirty="0"/>
          </a:p>
        </p:txBody>
      </p:sp>
    </p:spTree>
    <p:extLst>
      <p:ext uri="{BB962C8B-B14F-4D97-AF65-F5344CB8AC3E}">
        <p14:creationId xmlns:p14="http://schemas.microsoft.com/office/powerpoint/2010/main" val="340787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About Duotrope.com </a:t>
            </a:r>
          </a:p>
        </p:txBody>
      </p:sp>
      <p:sp>
        <p:nvSpPr>
          <p:cNvPr id="3" name="Content Placeholder 2"/>
          <p:cNvSpPr>
            <a:spLocks noGrp="1"/>
          </p:cNvSpPr>
          <p:nvPr>
            <p:ph idx="1"/>
          </p:nvPr>
        </p:nvSpPr>
        <p:spPr>
          <a:xfrm>
            <a:off x="838200" y="1464906"/>
            <a:ext cx="10515600" cy="5261036"/>
          </a:xfrm>
        </p:spPr>
        <p:txBody>
          <a:bodyPr>
            <a:normAutofit fontScale="92500"/>
          </a:bodyPr>
          <a:lstStyle/>
          <a:p>
            <a:r>
              <a:rPr lang="en-US" dirty="0"/>
              <a:t>Duotrope.com costs 5 dollars a month, but it has several amazing features and lists the most journals and magazines. Recently, </a:t>
            </a:r>
            <a:r>
              <a:rPr lang="en-US" dirty="0" err="1"/>
              <a:t>Duotrope</a:t>
            </a:r>
            <a:r>
              <a:rPr lang="en-US" dirty="0"/>
              <a:t> has added agents to their search engine. </a:t>
            </a:r>
          </a:p>
          <a:p>
            <a:r>
              <a:rPr lang="en-US" dirty="0" err="1"/>
              <a:t>Duotrope</a:t>
            </a:r>
            <a:r>
              <a:rPr lang="en-US" dirty="0"/>
              <a:t> has a highly customizable  search engine that allows you to find editors who are looking for what you wrote!</a:t>
            </a:r>
          </a:p>
          <a:p>
            <a:r>
              <a:rPr lang="en-US" dirty="0" err="1"/>
              <a:t>Duotrope</a:t>
            </a:r>
            <a:r>
              <a:rPr lang="en-US" dirty="0"/>
              <a:t> lists statistics about the journal or magazine you are considering. Such statistics are: acceptance ratio, rejection ratio, payment/royalties, and average response time.</a:t>
            </a:r>
          </a:p>
          <a:p>
            <a:r>
              <a:rPr lang="en-US" dirty="0"/>
              <a:t>By using </a:t>
            </a:r>
            <a:r>
              <a:rPr lang="en-US" dirty="0" err="1"/>
              <a:t>Duotrope</a:t>
            </a:r>
            <a:r>
              <a:rPr lang="en-US" dirty="0"/>
              <a:t>, you can also get the highlights of what the editor wants and a few of the rules the editor wants you to follow on one page.</a:t>
            </a:r>
          </a:p>
          <a:p>
            <a:r>
              <a:rPr lang="en-US" dirty="0"/>
              <a:t>Last, you can track how many submissions you have made with the </a:t>
            </a:r>
            <a:r>
              <a:rPr lang="en-US" dirty="0" err="1"/>
              <a:t>Duotrope</a:t>
            </a:r>
            <a:r>
              <a:rPr lang="en-US" dirty="0"/>
              <a:t> tracker. The tracker also records how many days you have waited so you know when to query. </a:t>
            </a:r>
          </a:p>
          <a:p>
            <a:pPr marL="457200" lvl="1" indent="0">
              <a:buNone/>
            </a:pPr>
            <a:endParaRPr lang="en-US" dirty="0"/>
          </a:p>
        </p:txBody>
      </p:sp>
    </p:spTree>
    <p:extLst>
      <p:ext uri="{BB962C8B-B14F-4D97-AF65-F5344CB8AC3E}">
        <p14:creationId xmlns:p14="http://schemas.microsoft.com/office/powerpoint/2010/main" val="9361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9C84-7FCE-4293-9031-A36B5BA72C12}"/>
              </a:ext>
            </a:extLst>
          </p:cNvPr>
          <p:cNvSpPr>
            <a:spLocks noGrp="1"/>
          </p:cNvSpPr>
          <p:nvPr>
            <p:ph type="title"/>
          </p:nvPr>
        </p:nvSpPr>
        <p:spPr/>
        <p:txBody>
          <a:bodyPr/>
          <a:lstStyle/>
          <a:p>
            <a:r>
              <a:rPr lang="en-US" dirty="0"/>
              <a:t>About TheGrinder.DiobolicalPlots.com </a:t>
            </a:r>
          </a:p>
        </p:txBody>
      </p:sp>
      <p:sp>
        <p:nvSpPr>
          <p:cNvPr id="3" name="Content Placeholder 2">
            <a:extLst>
              <a:ext uri="{FF2B5EF4-FFF2-40B4-BE49-F238E27FC236}">
                <a16:creationId xmlns:a16="http://schemas.microsoft.com/office/drawing/2014/main" id="{3862A476-CE45-484B-B483-C1D87830D3F2}"/>
              </a:ext>
            </a:extLst>
          </p:cNvPr>
          <p:cNvSpPr>
            <a:spLocks noGrp="1"/>
          </p:cNvSpPr>
          <p:nvPr>
            <p:ph idx="1"/>
          </p:nvPr>
        </p:nvSpPr>
        <p:spPr/>
        <p:txBody>
          <a:bodyPr/>
          <a:lstStyle/>
          <a:p>
            <a:r>
              <a:rPr lang="en-US" dirty="0"/>
              <a:t>The Grinder is free and boasts a large database!</a:t>
            </a:r>
          </a:p>
          <a:p>
            <a:r>
              <a:rPr lang="en-US" dirty="0"/>
              <a:t>The Grinder has a customizable filter to find editors who are looking for what you wrote, much like Duotrope.com. </a:t>
            </a:r>
          </a:p>
          <a:p>
            <a:r>
              <a:rPr lang="en-US" dirty="0"/>
              <a:t>The Grinder offers some statistics about each magazine/journal.</a:t>
            </a:r>
          </a:p>
          <a:p>
            <a:r>
              <a:rPr lang="en-US" dirty="0"/>
              <a:t>The Grinder also has a dashboard to help you manage your submissions and progress. </a:t>
            </a:r>
          </a:p>
          <a:p>
            <a:endParaRPr lang="en-US" dirty="0"/>
          </a:p>
        </p:txBody>
      </p:sp>
    </p:spTree>
    <p:extLst>
      <p:ext uri="{BB962C8B-B14F-4D97-AF65-F5344CB8AC3E}">
        <p14:creationId xmlns:p14="http://schemas.microsoft.com/office/powerpoint/2010/main" val="104241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we Commonly Think of with “Publishing”</a:t>
            </a:r>
          </a:p>
        </p:txBody>
      </p:sp>
      <p:sp>
        <p:nvSpPr>
          <p:cNvPr id="3" name="Content Placeholder 2"/>
          <p:cNvSpPr>
            <a:spLocks noGrp="1"/>
          </p:cNvSpPr>
          <p:nvPr>
            <p:ph idx="1"/>
          </p:nvPr>
        </p:nvSpPr>
        <p:spPr>
          <a:xfrm>
            <a:off x="838200" y="1825624"/>
            <a:ext cx="10515600" cy="4675759"/>
          </a:xfrm>
        </p:spPr>
        <p:txBody>
          <a:bodyPr>
            <a:normAutofit/>
          </a:bodyPr>
          <a:lstStyle/>
          <a:p>
            <a:r>
              <a:rPr lang="en-US" dirty="0"/>
              <a:t>Most writers dream of being published.</a:t>
            </a:r>
          </a:p>
          <a:p>
            <a:r>
              <a:rPr lang="en-US" dirty="0"/>
              <a:t> When we hear the word “published,” we typically  think of getting novels published.</a:t>
            </a:r>
          </a:p>
          <a:p>
            <a:r>
              <a:rPr lang="en-US" dirty="0"/>
              <a:t>Many people associate fame with publication.</a:t>
            </a:r>
          </a:p>
          <a:p>
            <a:r>
              <a:rPr lang="en-US" dirty="0"/>
              <a:t>You may think:</a:t>
            </a:r>
          </a:p>
          <a:p>
            <a:pPr lvl="1"/>
            <a:r>
              <a:rPr lang="en-US" dirty="0"/>
              <a:t>“I’m the next J.K. Rowling!”</a:t>
            </a:r>
          </a:p>
          <a:p>
            <a:pPr lvl="1"/>
            <a:r>
              <a:rPr lang="en-US" dirty="0"/>
              <a:t>“Nicholas Sparks will be forgotten after my novel is released.”</a:t>
            </a:r>
          </a:p>
          <a:p>
            <a:pPr lvl="1"/>
            <a:r>
              <a:rPr lang="en-US" dirty="0"/>
              <a:t>“I’m just as brilliant as H.P. Lovecraft.”</a:t>
            </a:r>
          </a:p>
          <a:p>
            <a:pPr lvl="1"/>
            <a:r>
              <a:rPr lang="en-US" dirty="0"/>
              <a:t>“My fantasy is just as good as </a:t>
            </a:r>
            <a:r>
              <a:rPr lang="en-US" i="1" dirty="0"/>
              <a:t>Lord of the Rings.”</a:t>
            </a:r>
            <a:endParaRPr lang="en-US" dirty="0"/>
          </a:p>
          <a:p>
            <a:pPr lvl="1"/>
            <a:r>
              <a:rPr lang="en-US" dirty="0"/>
              <a:t>“My story is way better than </a:t>
            </a:r>
            <a:r>
              <a:rPr lang="en-US" i="1" dirty="0"/>
              <a:t>Twilight.”</a:t>
            </a:r>
            <a:endParaRPr lang="en-US" dirty="0"/>
          </a:p>
          <a:p>
            <a:endParaRPr lang="en-US" dirty="0"/>
          </a:p>
          <a:p>
            <a:pPr lvl="1"/>
            <a:endParaRPr lang="en-US" i="1" dirty="0"/>
          </a:p>
          <a:p>
            <a:pPr lvl="1"/>
            <a:endParaRPr lang="en-US" i="1" dirty="0"/>
          </a:p>
          <a:p>
            <a:pPr marL="457200" lvl="1" indent="0">
              <a:buNone/>
            </a:pPr>
            <a:endParaRPr lang="en-US" dirty="0"/>
          </a:p>
          <a:p>
            <a:pPr marL="457200" lvl="1" indent="0">
              <a:buNone/>
            </a:pPr>
            <a:endParaRPr lang="en-US" i="1" dirty="0"/>
          </a:p>
        </p:txBody>
      </p:sp>
    </p:spTree>
    <p:extLst>
      <p:ext uri="{BB962C8B-B14F-4D97-AF65-F5344CB8AC3E}">
        <p14:creationId xmlns:p14="http://schemas.microsoft.com/office/powerpoint/2010/main" val="3216265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About NewPages.com </a:t>
            </a:r>
          </a:p>
        </p:txBody>
      </p:sp>
      <p:sp>
        <p:nvSpPr>
          <p:cNvPr id="3" name="Content Placeholder 2"/>
          <p:cNvSpPr>
            <a:spLocks noGrp="1"/>
          </p:cNvSpPr>
          <p:nvPr>
            <p:ph idx="1"/>
          </p:nvPr>
        </p:nvSpPr>
        <p:spPr>
          <a:xfrm>
            <a:off x="838200" y="1825625"/>
            <a:ext cx="10515600" cy="4937640"/>
          </a:xfrm>
        </p:spPr>
        <p:txBody>
          <a:bodyPr>
            <a:normAutofit lnSpcReduction="10000"/>
          </a:bodyPr>
          <a:lstStyle/>
          <a:p>
            <a:r>
              <a:rPr lang="en-US" dirty="0"/>
              <a:t>Newpages.com is free!</a:t>
            </a:r>
          </a:p>
          <a:p>
            <a:r>
              <a:rPr lang="en-US" dirty="0"/>
              <a:t>Newpages.com has categories to narrow down your search. The categories are:</a:t>
            </a:r>
          </a:p>
          <a:p>
            <a:pPr lvl="2"/>
            <a:r>
              <a:rPr lang="en-US" dirty="0"/>
              <a:t>Calls for Submissions</a:t>
            </a:r>
          </a:p>
          <a:p>
            <a:pPr lvl="2"/>
            <a:r>
              <a:rPr lang="en-US" dirty="0"/>
              <a:t>Writing Contests</a:t>
            </a:r>
          </a:p>
          <a:p>
            <a:pPr lvl="2"/>
            <a:r>
              <a:rPr lang="en-US" dirty="0"/>
              <a:t>Conferences &amp; Programs</a:t>
            </a:r>
          </a:p>
          <a:p>
            <a:r>
              <a:rPr lang="en-US" dirty="0"/>
              <a:t>Newpages.com does not have a customizable search engine, but it does list “classifieds.” Like </a:t>
            </a:r>
            <a:r>
              <a:rPr lang="en-US" i="1" dirty="0"/>
              <a:t>Craigslist.com</a:t>
            </a:r>
            <a:r>
              <a:rPr lang="en-US" dirty="0"/>
              <a:t>, it lists the most current editor calls for submissions. </a:t>
            </a:r>
            <a:endParaRPr lang="en-US" b="1" dirty="0"/>
          </a:p>
          <a:p>
            <a:r>
              <a:rPr lang="en-US" dirty="0"/>
              <a:t>You can filter through the classifieds by selecting: fiction, nonfiction, poetry, or art. </a:t>
            </a:r>
          </a:p>
          <a:p>
            <a:r>
              <a:rPr lang="en-US" dirty="0"/>
              <a:t>You can also do some filtering by selecting the “type.” You can select: book, chapbook, magazine, anthology, or literary site. </a:t>
            </a:r>
          </a:p>
          <a:p>
            <a:pPr marL="914400" lvl="2" indent="0">
              <a:buNone/>
            </a:pPr>
            <a:endParaRPr lang="en-US" dirty="0"/>
          </a:p>
        </p:txBody>
      </p:sp>
    </p:spTree>
    <p:extLst>
      <p:ext uri="{BB962C8B-B14F-4D97-AF65-F5344CB8AC3E}">
        <p14:creationId xmlns:p14="http://schemas.microsoft.com/office/powerpoint/2010/main" val="395226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About Submittable.com </a:t>
            </a:r>
          </a:p>
        </p:txBody>
      </p:sp>
      <p:sp>
        <p:nvSpPr>
          <p:cNvPr id="3" name="Content Placeholder 2"/>
          <p:cNvSpPr>
            <a:spLocks noGrp="1"/>
          </p:cNvSpPr>
          <p:nvPr>
            <p:ph idx="1"/>
          </p:nvPr>
        </p:nvSpPr>
        <p:spPr/>
        <p:txBody>
          <a:bodyPr/>
          <a:lstStyle/>
          <a:p>
            <a:r>
              <a:rPr lang="en-US" dirty="0"/>
              <a:t>Submittable.com is free!</a:t>
            </a:r>
          </a:p>
          <a:p>
            <a:r>
              <a:rPr lang="en-US" dirty="0"/>
              <a:t>Submittable.com allows you to see what submitting opportunities are available. </a:t>
            </a:r>
          </a:p>
          <a:p>
            <a:r>
              <a:rPr lang="en-US" dirty="0"/>
              <a:t>To narrow down the search, you can select: Poetry, fiction, nonfiction, or visual art.</a:t>
            </a:r>
          </a:p>
          <a:p>
            <a:r>
              <a:rPr lang="en-US" dirty="0"/>
              <a:t>After making this selection, pictures of the magazine or journals’ covers will pop up. Simply click one to get a little information and a link to the magazine/journal’s website. </a:t>
            </a:r>
          </a:p>
        </p:txBody>
      </p:sp>
    </p:spTree>
    <p:extLst>
      <p:ext uri="{BB962C8B-B14F-4D97-AF65-F5344CB8AC3E}">
        <p14:creationId xmlns:p14="http://schemas.microsoft.com/office/powerpoint/2010/main" val="2953806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About PW.org</a:t>
            </a:r>
          </a:p>
        </p:txBody>
      </p:sp>
      <p:sp>
        <p:nvSpPr>
          <p:cNvPr id="3" name="Content Placeholder 2"/>
          <p:cNvSpPr>
            <a:spLocks noGrp="1"/>
          </p:cNvSpPr>
          <p:nvPr>
            <p:ph idx="1"/>
          </p:nvPr>
        </p:nvSpPr>
        <p:spPr>
          <a:xfrm>
            <a:off x="838200" y="1825624"/>
            <a:ext cx="10515600" cy="4558699"/>
          </a:xfrm>
        </p:spPr>
        <p:txBody>
          <a:bodyPr>
            <a:normAutofit/>
          </a:bodyPr>
          <a:lstStyle/>
          <a:p>
            <a:r>
              <a:rPr lang="en-US" dirty="0"/>
              <a:t>PW.org is free!</a:t>
            </a:r>
          </a:p>
          <a:p>
            <a:r>
              <a:rPr lang="en-US" dirty="0"/>
              <a:t> PW.org is designed to find many resources for a writer such as: magazines/journals, small presses, writing contests, agents, workshops, and book review outlets.</a:t>
            </a:r>
          </a:p>
          <a:p>
            <a:r>
              <a:rPr lang="en-US" dirty="0"/>
              <a:t>PW.org does have a search engine that allows you to narrow down your genre and subgenre, but there are not many options. </a:t>
            </a:r>
          </a:p>
          <a:p>
            <a:r>
              <a:rPr lang="en-US" dirty="0"/>
              <a:t>PW.org offers a submission tracker, but the webpage has many “bugs.” </a:t>
            </a:r>
          </a:p>
          <a:p>
            <a:r>
              <a:rPr lang="en-US" dirty="0"/>
              <a:t>PW.org is designed to keep writers in touch with the writing  community.</a:t>
            </a:r>
          </a:p>
          <a:p>
            <a:endParaRPr lang="en-US" dirty="0"/>
          </a:p>
          <a:p>
            <a:endParaRPr lang="en-US" dirty="0"/>
          </a:p>
        </p:txBody>
      </p:sp>
    </p:spTree>
    <p:extLst>
      <p:ext uri="{BB962C8B-B14F-4D97-AF65-F5344CB8AC3E}">
        <p14:creationId xmlns:p14="http://schemas.microsoft.com/office/powerpoint/2010/main" val="308403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Preparing your Manuscript</a:t>
            </a:r>
            <a:br>
              <a:rPr lang="en-US" dirty="0"/>
            </a:br>
            <a:endParaRPr lang="en-US" dirty="0"/>
          </a:p>
        </p:txBody>
      </p:sp>
      <p:sp>
        <p:nvSpPr>
          <p:cNvPr id="3" name="Content Placeholder 2"/>
          <p:cNvSpPr>
            <a:spLocks noGrp="1"/>
          </p:cNvSpPr>
          <p:nvPr>
            <p:ph idx="1"/>
          </p:nvPr>
        </p:nvSpPr>
        <p:spPr>
          <a:xfrm>
            <a:off x="838200" y="1259634"/>
            <a:ext cx="10515600" cy="5505060"/>
          </a:xfrm>
        </p:spPr>
        <p:txBody>
          <a:bodyPr>
            <a:normAutofit/>
          </a:bodyPr>
          <a:lstStyle/>
          <a:p>
            <a:r>
              <a:rPr lang="en-US" dirty="0"/>
              <a:t>After you have written a story that you want to publish, you must prepare it. Here is a writer’s checklist:	</a:t>
            </a:r>
          </a:p>
          <a:p>
            <a:pPr marL="514350" indent="-514350">
              <a:buFont typeface="+mj-lt"/>
              <a:buAutoNum type="arabicPeriod"/>
            </a:pPr>
            <a:r>
              <a:rPr lang="en-US" sz="2600" dirty="0"/>
              <a:t>Give your story some “resting” time before you revise and edit it.</a:t>
            </a:r>
          </a:p>
          <a:p>
            <a:pPr lvl="2"/>
            <a:r>
              <a:rPr lang="en-US" dirty="0"/>
              <a:t>Why? Because the adoration you have for your work will have time to settle, which will give you a chance to look at it with fresh eyes.</a:t>
            </a:r>
          </a:p>
          <a:p>
            <a:pPr marL="514350" lvl="2" indent="-514350">
              <a:buAutoNum type="arabicPeriod" startAt="2"/>
            </a:pPr>
            <a:r>
              <a:rPr lang="en-US" sz="2600" dirty="0"/>
              <a:t>Inspect your story for grammatical errors. </a:t>
            </a:r>
          </a:p>
          <a:p>
            <a:pPr marL="1147763" lvl="4" indent="-233363"/>
            <a:r>
              <a:rPr lang="en-US" sz="2000" dirty="0"/>
              <a:t>Why? Nothing ruins the tone of writing more than an error and many grammatical errors will turn an editor away.</a:t>
            </a:r>
          </a:p>
          <a:p>
            <a:pPr marL="1147763" lvl="4" indent="-233363"/>
            <a:r>
              <a:rPr lang="en-US" sz="2000" dirty="0"/>
              <a:t>A good way to check for grammar is to read your work aloud.</a:t>
            </a:r>
          </a:p>
          <a:p>
            <a:pPr marL="1147763" lvl="4" indent="-233363"/>
            <a:r>
              <a:rPr lang="en-US" sz="2000" dirty="0"/>
              <a:t>Another good way  to check for errors is to read your story backwards. Start at the last sentence and go up. By changing the order, your brain isn’t as likely to fill in the blanks or gloss over the problems.</a:t>
            </a:r>
          </a:p>
          <a:p>
            <a:pPr marL="1147763" lvl="4" indent="-233363"/>
            <a:r>
              <a:rPr lang="en-US" sz="2000" dirty="0"/>
              <a:t>Remember, there is no harm in going to the Writing Center or to a friend who is good at grammar.</a:t>
            </a:r>
          </a:p>
          <a:p>
            <a:pPr marL="914400" lvl="2" indent="0">
              <a:buNone/>
            </a:pPr>
            <a:endParaRPr lang="en-US" dirty="0"/>
          </a:p>
        </p:txBody>
      </p:sp>
    </p:spTree>
    <p:extLst>
      <p:ext uri="{BB962C8B-B14F-4D97-AF65-F5344CB8AC3E}">
        <p14:creationId xmlns:p14="http://schemas.microsoft.com/office/powerpoint/2010/main" val="97418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DE7A-46C4-4798-B639-7E749EEC761C}"/>
              </a:ext>
            </a:extLst>
          </p:cNvPr>
          <p:cNvSpPr>
            <a:spLocks noGrp="1"/>
          </p:cNvSpPr>
          <p:nvPr>
            <p:ph type="title"/>
          </p:nvPr>
        </p:nvSpPr>
        <p:spPr/>
        <p:txBody>
          <a:bodyPr/>
          <a:lstStyle/>
          <a:p>
            <a:pPr algn="ctr"/>
            <a:r>
              <a:rPr lang="en-US" dirty="0"/>
              <a:t>Preparing your Manuscript</a:t>
            </a:r>
          </a:p>
        </p:txBody>
      </p:sp>
      <p:sp>
        <p:nvSpPr>
          <p:cNvPr id="3" name="Content Placeholder 2">
            <a:extLst>
              <a:ext uri="{FF2B5EF4-FFF2-40B4-BE49-F238E27FC236}">
                <a16:creationId xmlns:a16="http://schemas.microsoft.com/office/drawing/2014/main" id="{9CF70CBD-3A61-411D-98B0-F570CE84B949}"/>
              </a:ext>
            </a:extLst>
          </p:cNvPr>
          <p:cNvSpPr>
            <a:spLocks noGrp="1"/>
          </p:cNvSpPr>
          <p:nvPr>
            <p:ph idx="1"/>
          </p:nvPr>
        </p:nvSpPr>
        <p:spPr/>
        <p:txBody>
          <a:bodyPr/>
          <a:lstStyle/>
          <a:p>
            <a:pPr marL="514350" lvl="4" indent="-514350">
              <a:buAutoNum type="arabicPeriod" startAt="3"/>
            </a:pPr>
            <a:r>
              <a:rPr lang="en-US" sz="2600" dirty="0"/>
              <a:t>Have an honest friend or family member read your story to check to see if your content is easy to understand. </a:t>
            </a:r>
          </a:p>
          <a:p>
            <a:pPr marL="514350" lvl="4" indent="-514350">
              <a:buAutoNum type="arabicPeriod" startAt="3"/>
            </a:pPr>
            <a:r>
              <a:rPr lang="en-US" sz="2600" dirty="0"/>
              <a:t>Be open to revision. </a:t>
            </a:r>
            <a:endParaRPr lang="en-US" sz="2000" dirty="0"/>
          </a:p>
          <a:p>
            <a:pPr marL="514350" lvl="4" indent="-514350">
              <a:buAutoNum type="arabicPeriod" startAt="5"/>
            </a:pPr>
            <a:r>
              <a:rPr lang="en-US" sz="2600" dirty="0"/>
              <a:t>Search for some literary journals/magazines who may be interested in your story.</a:t>
            </a:r>
          </a:p>
          <a:p>
            <a:pPr marL="514350" lvl="4" indent="-514350">
              <a:buAutoNum type="arabicPeriod" startAt="5"/>
            </a:pPr>
            <a:r>
              <a:rPr lang="en-US" sz="2600" dirty="0"/>
              <a:t>Read the literary journal/magazine to see what the editor is looking for and if you would be proud to have your work within their issue. </a:t>
            </a:r>
          </a:p>
          <a:p>
            <a:pPr marL="514350" lvl="4" indent="-514350">
              <a:buAutoNum type="arabicPeriod" startAt="5"/>
            </a:pPr>
            <a:r>
              <a:rPr lang="en-US" sz="2600" dirty="0"/>
              <a:t>Read the editor’s guidelines to submit your story properly.</a:t>
            </a:r>
          </a:p>
          <a:p>
            <a:pPr marL="514350" lvl="4" indent="-514350">
              <a:buAutoNum type="arabicPeriod" startAt="5"/>
            </a:pPr>
            <a:r>
              <a:rPr lang="en-US" sz="2600" dirty="0"/>
              <a:t>Format your story as the guidelines instruct. </a:t>
            </a:r>
          </a:p>
          <a:p>
            <a:endParaRPr lang="en-US" dirty="0"/>
          </a:p>
        </p:txBody>
      </p:sp>
    </p:spTree>
    <p:extLst>
      <p:ext uri="{BB962C8B-B14F-4D97-AF65-F5344CB8AC3E}">
        <p14:creationId xmlns:p14="http://schemas.microsoft.com/office/powerpoint/2010/main" val="1987142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Format</a:t>
            </a:r>
          </a:p>
        </p:txBody>
      </p:sp>
      <p:sp>
        <p:nvSpPr>
          <p:cNvPr id="3" name="Subtitle 2"/>
          <p:cNvSpPr>
            <a:spLocks noGrp="1"/>
          </p:cNvSpPr>
          <p:nvPr>
            <p:ph type="subTitle" idx="1"/>
          </p:nvPr>
        </p:nvSpPr>
        <p:spPr/>
        <p:txBody>
          <a:bodyPr/>
          <a:lstStyle/>
          <a:p>
            <a:r>
              <a:rPr lang="en-US" dirty="0"/>
              <a:t>How to Format a Short Story</a:t>
            </a:r>
          </a:p>
        </p:txBody>
      </p:sp>
    </p:spTree>
    <p:extLst>
      <p:ext uri="{BB962C8B-B14F-4D97-AF65-F5344CB8AC3E}">
        <p14:creationId xmlns:p14="http://schemas.microsoft.com/office/powerpoint/2010/main" val="470955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Unformatted Short Story</a:t>
            </a:r>
          </a:p>
        </p:txBody>
      </p:sp>
      <p:pic>
        <p:nvPicPr>
          <p:cNvPr id="9" name="Content Placeholder 8"/>
          <p:cNvPicPr>
            <a:picLocks noGrp="1" noChangeAspect="1"/>
          </p:cNvPicPr>
          <p:nvPr>
            <p:ph idx="1"/>
          </p:nvPr>
        </p:nvPicPr>
        <p:blipFill>
          <a:blip r:embed="rId2"/>
          <a:stretch>
            <a:fillRect/>
          </a:stretch>
        </p:blipFill>
        <p:spPr>
          <a:xfrm>
            <a:off x="1873560" y="1690688"/>
            <a:ext cx="8213302" cy="4937760"/>
          </a:xfrm>
          <a:prstGeom prst="rect">
            <a:avLst/>
          </a:prstGeom>
        </p:spPr>
      </p:pic>
    </p:spTree>
    <p:extLst>
      <p:ext uri="{BB962C8B-B14F-4D97-AF65-F5344CB8AC3E}">
        <p14:creationId xmlns:p14="http://schemas.microsoft.com/office/powerpoint/2010/main" val="3632962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change the font to Times New Roman or Calibri and make it a size 12. </a:t>
            </a:r>
          </a:p>
        </p:txBody>
      </p:sp>
      <p:pic>
        <p:nvPicPr>
          <p:cNvPr id="4" name="Content Placeholder 3"/>
          <p:cNvPicPr>
            <a:picLocks noGrp="1" noChangeAspect="1"/>
          </p:cNvPicPr>
          <p:nvPr>
            <p:ph idx="1"/>
          </p:nvPr>
        </p:nvPicPr>
        <p:blipFill>
          <a:blip r:embed="rId2"/>
          <a:stretch>
            <a:fillRect/>
          </a:stretch>
        </p:blipFill>
        <p:spPr>
          <a:xfrm>
            <a:off x="1989349" y="1690688"/>
            <a:ext cx="8213302" cy="4937760"/>
          </a:xfrm>
          <a:prstGeom prst="rect">
            <a:avLst/>
          </a:prstGeom>
        </p:spPr>
      </p:pic>
    </p:spTree>
    <p:extLst>
      <p:ext uri="{BB962C8B-B14F-4D97-AF65-F5344CB8AC3E}">
        <p14:creationId xmlns:p14="http://schemas.microsoft.com/office/powerpoint/2010/main" val="1270449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text and right click. Then, click on “paragraph.”</a:t>
            </a:r>
          </a:p>
        </p:txBody>
      </p:sp>
      <p:pic>
        <p:nvPicPr>
          <p:cNvPr id="5" name="Content Placeholder 4"/>
          <p:cNvPicPr>
            <a:picLocks noGrp="1" noChangeAspect="1"/>
          </p:cNvPicPr>
          <p:nvPr>
            <p:ph idx="1"/>
          </p:nvPr>
        </p:nvPicPr>
        <p:blipFill>
          <a:blip r:embed="rId2"/>
          <a:stretch>
            <a:fillRect/>
          </a:stretch>
        </p:blipFill>
        <p:spPr>
          <a:xfrm>
            <a:off x="1173006" y="1690688"/>
            <a:ext cx="9845987" cy="4937760"/>
          </a:xfrm>
          <a:prstGeom prst="rect">
            <a:avLst/>
          </a:prstGeom>
        </p:spPr>
      </p:pic>
    </p:spTree>
    <p:extLst>
      <p:ext uri="{BB962C8B-B14F-4D97-AF65-F5344CB8AC3E}">
        <p14:creationId xmlns:p14="http://schemas.microsoft.com/office/powerpoint/2010/main" val="1204228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 sure your manuscript is “double spaced” and remove the extra space between your paragraphs.</a:t>
            </a:r>
          </a:p>
        </p:txBody>
      </p:sp>
      <p:pic>
        <p:nvPicPr>
          <p:cNvPr id="5" name="Content Placeholder 4"/>
          <p:cNvPicPr>
            <a:picLocks noGrp="1" noChangeAspect="1"/>
          </p:cNvPicPr>
          <p:nvPr>
            <p:ph idx="1"/>
          </p:nvPr>
        </p:nvPicPr>
        <p:blipFill>
          <a:blip r:embed="rId2"/>
          <a:stretch>
            <a:fillRect/>
          </a:stretch>
        </p:blipFill>
        <p:spPr>
          <a:xfrm>
            <a:off x="1116141" y="1690688"/>
            <a:ext cx="9959718" cy="4937760"/>
          </a:xfrm>
          <a:prstGeom prst="rect">
            <a:avLst/>
          </a:prstGeom>
        </p:spPr>
      </p:pic>
    </p:spTree>
    <p:extLst>
      <p:ext uri="{BB962C8B-B14F-4D97-AF65-F5344CB8AC3E}">
        <p14:creationId xmlns:p14="http://schemas.microsoft.com/office/powerpoint/2010/main" val="9829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Rest of the Publishing Field</a:t>
            </a:r>
          </a:p>
        </p:txBody>
      </p:sp>
      <p:sp>
        <p:nvSpPr>
          <p:cNvPr id="3" name="Content Placeholder 2"/>
          <p:cNvSpPr>
            <a:spLocks noGrp="1"/>
          </p:cNvSpPr>
          <p:nvPr>
            <p:ph idx="1"/>
          </p:nvPr>
        </p:nvSpPr>
        <p:spPr/>
        <p:txBody>
          <a:bodyPr/>
          <a:lstStyle/>
          <a:p>
            <a:r>
              <a:rPr lang="en-US" dirty="0"/>
              <a:t>However, there is a publishing market for: short stories, poems, and flash fiction. </a:t>
            </a:r>
          </a:p>
          <a:p>
            <a:r>
              <a:rPr lang="en-US" dirty="0"/>
              <a:t>The platform for getting non-novels published is normally through literary journals and magazines.</a:t>
            </a:r>
          </a:p>
          <a:p>
            <a:r>
              <a:rPr lang="en-US" dirty="0"/>
              <a:t>The editors who run these literary journals and magazines usually market their journals and magazines for certain audiences and communities.</a:t>
            </a:r>
          </a:p>
          <a:p>
            <a:r>
              <a:rPr lang="en-US" dirty="0"/>
              <a:t>Because of the considered audience, writers who submit likeminded stories get their works published by the editors.</a:t>
            </a:r>
          </a:p>
        </p:txBody>
      </p:sp>
    </p:spTree>
    <p:extLst>
      <p:ext uri="{BB962C8B-B14F-4D97-AF65-F5344CB8AC3E}">
        <p14:creationId xmlns:p14="http://schemas.microsoft.com/office/powerpoint/2010/main" val="2774080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text should look like this:</a:t>
            </a:r>
          </a:p>
        </p:txBody>
      </p:sp>
      <p:pic>
        <p:nvPicPr>
          <p:cNvPr id="4" name="Content Placeholder 3"/>
          <p:cNvPicPr>
            <a:picLocks noGrp="1" noChangeAspect="1"/>
          </p:cNvPicPr>
          <p:nvPr>
            <p:ph idx="1"/>
          </p:nvPr>
        </p:nvPicPr>
        <p:blipFill>
          <a:blip r:embed="rId2"/>
          <a:stretch>
            <a:fillRect/>
          </a:stretch>
        </p:blipFill>
        <p:spPr>
          <a:xfrm>
            <a:off x="1989349" y="1690688"/>
            <a:ext cx="8213302" cy="4937760"/>
          </a:xfrm>
          <a:prstGeom prst="rect">
            <a:avLst/>
          </a:prstGeom>
        </p:spPr>
      </p:pic>
    </p:spTree>
    <p:extLst>
      <p:ext uri="{BB962C8B-B14F-4D97-AF65-F5344CB8AC3E}">
        <p14:creationId xmlns:p14="http://schemas.microsoft.com/office/powerpoint/2010/main" val="896731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contact information in the top, left corner. </a:t>
            </a:r>
          </a:p>
        </p:txBody>
      </p:sp>
      <p:pic>
        <p:nvPicPr>
          <p:cNvPr id="4" name="Content Placeholder 3"/>
          <p:cNvPicPr>
            <a:picLocks noGrp="1" noChangeAspect="1"/>
          </p:cNvPicPr>
          <p:nvPr>
            <p:ph idx="1"/>
          </p:nvPr>
        </p:nvPicPr>
        <p:blipFill>
          <a:blip r:embed="rId2"/>
          <a:stretch>
            <a:fillRect/>
          </a:stretch>
        </p:blipFill>
        <p:spPr>
          <a:xfrm>
            <a:off x="1989349" y="1690688"/>
            <a:ext cx="8213302" cy="4937760"/>
          </a:xfrm>
          <a:prstGeom prst="rect">
            <a:avLst/>
          </a:prstGeom>
        </p:spPr>
      </p:pic>
      <p:pic>
        <p:nvPicPr>
          <p:cNvPr id="3" name="Picture 2"/>
          <p:cNvPicPr>
            <a:picLocks noChangeAspect="1"/>
          </p:cNvPicPr>
          <p:nvPr/>
        </p:nvPicPr>
        <p:blipFill>
          <a:blip r:embed="rId3"/>
          <a:stretch>
            <a:fillRect/>
          </a:stretch>
        </p:blipFill>
        <p:spPr>
          <a:xfrm>
            <a:off x="1309116" y="1690688"/>
            <a:ext cx="9573768" cy="4937760"/>
          </a:xfrm>
          <a:prstGeom prst="rect">
            <a:avLst/>
          </a:prstGeom>
        </p:spPr>
      </p:pic>
    </p:spTree>
    <p:extLst>
      <p:ext uri="{BB962C8B-B14F-4D97-AF65-F5344CB8AC3E}">
        <p14:creationId xmlns:p14="http://schemas.microsoft.com/office/powerpoint/2010/main" val="569275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write down your word count in the top, right corner. </a:t>
            </a:r>
          </a:p>
        </p:txBody>
      </p:sp>
      <p:pic>
        <p:nvPicPr>
          <p:cNvPr id="4" name="Content Placeholder 3"/>
          <p:cNvPicPr>
            <a:picLocks noGrp="1" noChangeAspect="1"/>
          </p:cNvPicPr>
          <p:nvPr>
            <p:ph idx="1"/>
          </p:nvPr>
        </p:nvPicPr>
        <p:blipFill>
          <a:blip r:embed="rId2"/>
          <a:stretch>
            <a:fillRect/>
          </a:stretch>
        </p:blipFill>
        <p:spPr>
          <a:xfrm>
            <a:off x="1052731" y="1690688"/>
            <a:ext cx="10086537" cy="4937760"/>
          </a:xfrm>
          <a:prstGeom prst="rect">
            <a:avLst/>
          </a:prstGeom>
        </p:spPr>
      </p:pic>
      <p:pic>
        <p:nvPicPr>
          <p:cNvPr id="3" name="Picture 2"/>
          <p:cNvPicPr>
            <a:picLocks noChangeAspect="1"/>
          </p:cNvPicPr>
          <p:nvPr/>
        </p:nvPicPr>
        <p:blipFill>
          <a:blip r:embed="rId3"/>
          <a:stretch>
            <a:fillRect/>
          </a:stretch>
        </p:blipFill>
        <p:spPr>
          <a:xfrm>
            <a:off x="738378" y="1690688"/>
            <a:ext cx="10020300" cy="4924425"/>
          </a:xfrm>
          <a:prstGeom prst="rect">
            <a:avLst/>
          </a:prstGeom>
        </p:spPr>
      </p:pic>
    </p:spTree>
    <p:extLst>
      <p:ext uri="{BB962C8B-B14F-4D97-AF65-F5344CB8AC3E}">
        <p14:creationId xmlns:p14="http://schemas.microsoft.com/office/powerpoint/2010/main" val="1409121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insert page numbers. Have the page number be on the top right corner. </a:t>
            </a:r>
          </a:p>
        </p:txBody>
      </p:sp>
      <p:pic>
        <p:nvPicPr>
          <p:cNvPr id="4" name="Content Placeholder 3"/>
          <p:cNvPicPr>
            <a:picLocks noGrp="1" noChangeAspect="1"/>
          </p:cNvPicPr>
          <p:nvPr>
            <p:ph idx="1"/>
          </p:nvPr>
        </p:nvPicPr>
        <p:blipFill>
          <a:blip r:embed="rId2"/>
          <a:stretch>
            <a:fillRect/>
          </a:stretch>
        </p:blipFill>
        <p:spPr>
          <a:xfrm>
            <a:off x="1071032" y="1690688"/>
            <a:ext cx="10049936" cy="4937760"/>
          </a:xfrm>
          <a:prstGeom prst="rect">
            <a:avLst/>
          </a:prstGeom>
        </p:spPr>
      </p:pic>
      <p:pic>
        <p:nvPicPr>
          <p:cNvPr id="5" name="Picture 4"/>
          <p:cNvPicPr>
            <a:picLocks noChangeAspect="1"/>
          </p:cNvPicPr>
          <p:nvPr/>
        </p:nvPicPr>
        <p:blipFill>
          <a:blip r:embed="rId3"/>
          <a:stretch>
            <a:fillRect/>
          </a:stretch>
        </p:blipFill>
        <p:spPr>
          <a:xfrm>
            <a:off x="1071032" y="1687831"/>
            <a:ext cx="10039350" cy="4943475"/>
          </a:xfrm>
          <a:prstGeom prst="rect">
            <a:avLst/>
          </a:prstGeom>
        </p:spPr>
      </p:pic>
    </p:spTree>
    <p:extLst>
      <p:ext uri="{BB962C8B-B14F-4D97-AF65-F5344CB8AC3E}">
        <p14:creationId xmlns:p14="http://schemas.microsoft.com/office/powerpoint/2010/main" val="751040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 in your last name, the keywords of your title, and separate these sections with a /.</a:t>
            </a:r>
          </a:p>
        </p:txBody>
      </p:sp>
      <p:pic>
        <p:nvPicPr>
          <p:cNvPr id="4" name="Content Placeholder 3"/>
          <p:cNvPicPr>
            <a:picLocks noGrp="1" noChangeAspect="1"/>
          </p:cNvPicPr>
          <p:nvPr>
            <p:ph idx="1"/>
          </p:nvPr>
        </p:nvPicPr>
        <p:blipFill>
          <a:blip r:embed="rId2"/>
          <a:stretch>
            <a:fillRect/>
          </a:stretch>
        </p:blipFill>
        <p:spPr>
          <a:xfrm>
            <a:off x="1071372" y="1690688"/>
            <a:ext cx="10049256" cy="4989006"/>
          </a:xfrm>
          <a:prstGeom prst="rect">
            <a:avLst/>
          </a:prstGeom>
        </p:spPr>
      </p:pic>
      <p:pic>
        <p:nvPicPr>
          <p:cNvPr id="5" name="Picture 4"/>
          <p:cNvPicPr>
            <a:picLocks noChangeAspect="1"/>
          </p:cNvPicPr>
          <p:nvPr/>
        </p:nvPicPr>
        <p:blipFill>
          <a:blip r:embed="rId3"/>
          <a:stretch>
            <a:fillRect/>
          </a:stretch>
        </p:blipFill>
        <p:spPr>
          <a:xfrm>
            <a:off x="1043178" y="1690688"/>
            <a:ext cx="10077450" cy="4943475"/>
          </a:xfrm>
          <a:prstGeom prst="rect">
            <a:avLst/>
          </a:prstGeom>
        </p:spPr>
      </p:pic>
    </p:spTree>
    <p:extLst>
      <p:ext uri="{BB962C8B-B14F-4D97-AF65-F5344CB8AC3E}">
        <p14:creationId xmlns:p14="http://schemas.microsoft.com/office/powerpoint/2010/main" val="1820665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 sure you click on the “Different First Page” button. This will keep your cover page clean.</a:t>
            </a:r>
          </a:p>
        </p:txBody>
      </p:sp>
      <p:pic>
        <p:nvPicPr>
          <p:cNvPr id="6" name="Content Placeholder 5">
            <a:extLst>
              <a:ext uri="{FF2B5EF4-FFF2-40B4-BE49-F238E27FC236}">
                <a16:creationId xmlns:a16="http://schemas.microsoft.com/office/drawing/2014/main" id="{A8E60C57-AA0A-46FC-95FE-274CF28A241B}"/>
              </a:ext>
            </a:extLst>
          </p:cNvPr>
          <p:cNvPicPr>
            <a:picLocks noGrp="1" noChangeAspect="1"/>
          </p:cNvPicPr>
          <p:nvPr>
            <p:ph idx="1"/>
          </p:nvPr>
        </p:nvPicPr>
        <p:blipFill>
          <a:blip r:embed="rId2"/>
          <a:stretch>
            <a:fillRect/>
          </a:stretch>
        </p:blipFill>
        <p:spPr>
          <a:xfrm>
            <a:off x="1316296" y="1690688"/>
            <a:ext cx="9559408" cy="4840218"/>
          </a:xfrm>
          <a:prstGeom prst="rect">
            <a:avLst/>
          </a:prstGeom>
        </p:spPr>
      </p:pic>
    </p:spTree>
    <p:extLst>
      <p:ext uri="{BB962C8B-B14F-4D97-AF65-F5344CB8AC3E}">
        <p14:creationId xmlns:p14="http://schemas.microsoft.com/office/powerpoint/2010/main" val="1356785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Now, click on “Close Header and Footer.”</a:t>
            </a:r>
          </a:p>
        </p:txBody>
      </p:sp>
      <p:pic>
        <p:nvPicPr>
          <p:cNvPr id="4" name="Content Placeholder 3"/>
          <p:cNvPicPr>
            <a:picLocks noGrp="1" noChangeAspect="1"/>
          </p:cNvPicPr>
          <p:nvPr>
            <p:ph idx="1"/>
          </p:nvPr>
        </p:nvPicPr>
        <p:blipFill>
          <a:blip r:embed="rId2"/>
          <a:stretch>
            <a:fillRect/>
          </a:stretch>
        </p:blipFill>
        <p:spPr>
          <a:xfrm>
            <a:off x="1089328" y="1690688"/>
            <a:ext cx="10013344" cy="4937760"/>
          </a:xfrm>
          <a:prstGeom prst="rect">
            <a:avLst/>
          </a:prstGeom>
        </p:spPr>
      </p:pic>
    </p:spTree>
    <p:extLst>
      <p:ext uri="{BB962C8B-B14F-4D97-AF65-F5344CB8AC3E}">
        <p14:creationId xmlns:p14="http://schemas.microsoft.com/office/powerpoint/2010/main" val="4290383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577"/>
            <a:ext cx="10515600" cy="1461136"/>
          </a:xfrm>
        </p:spPr>
        <p:txBody>
          <a:bodyPr>
            <a:noAutofit/>
          </a:bodyPr>
          <a:lstStyle/>
          <a:p>
            <a:r>
              <a:rPr lang="en-US" sz="3950" dirty="0"/>
              <a:t>Move the title and your “by Your Name” to the center of the first page. Add some space between your story and your title. </a:t>
            </a:r>
          </a:p>
        </p:txBody>
      </p:sp>
      <p:pic>
        <p:nvPicPr>
          <p:cNvPr id="4" name="Content Placeholder 3"/>
          <p:cNvPicPr>
            <a:picLocks noGrp="1" noChangeAspect="1"/>
          </p:cNvPicPr>
          <p:nvPr>
            <p:ph idx="1"/>
          </p:nvPr>
        </p:nvPicPr>
        <p:blipFill>
          <a:blip r:embed="rId2"/>
          <a:stretch>
            <a:fillRect/>
          </a:stretch>
        </p:blipFill>
        <p:spPr>
          <a:xfrm>
            <a:off x="1066800" y="1920240"/>
            <a:ext cx="10058400" cy="4937760"/>
          </a:xfrm>
          <a:prstGeom prst="rect">
            <a:avLst/>
          </a:prstGeom>
        </p:spPr>
      </p:pic>
    </p:spTree>
    <p:extLst>
      <p:ext uri="{BB962C8B-B14F-4D97-AF65-F5344CB8AC3E}">
        <p14:creationId xmlns:p14="http://schemas.microsoft.com/office/powerpoint/2010/main" val="3566106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Formatting Tips</a:t>
            </a:r>
          </a:p>
        </p:txBody>
      </p:sp>
      <p:sp>
        <p:nvSpPr>
          <p:cNvPr id="3" name="Content Placeholder 2"/>
          <p:cNvSpPr>
            <a:spLocks noGrp="1"/>
          </p:cNvSpPr>
          <p:nvPr>
            <p:ph idx="1"/>
          </p:nvPr>
        </p:nvSpPr>
        <p:spPr>
          <a:xfrm>
            <a:off x="838200" y="1390261"/>
            <a:ext cx="10515600" cy="5208502"/>
          </a:xfrm>
        </p:spPr>
        <p:txBody>
          <a:bodyPr>
            <a:normAutofit fontScale="92500" lnSpcReduction="20000"/>
          </a:bodyPr>
          <a:lstStyle/>
          <a:p>
            <a:r>
              <a:rPr lang="en-US" dirty="0"/>
              <a:t> Anything that is supposed to be in </a:t>
            </a:r>
            <a:r>
              <a:rPr lang="en-US" i="1" dirty="0"/>
              <a:t>italics </a:t>
            </a:r>
            <a:r>
              <a:rPr lang="en-US" dirty="0"/>
              <a:t>should be </a:t>
            </a:r>
            <a:r>
              <a:rPr lang="en-US" u="sng" dirty="0"/>
              <a:t>underlined </a:t>
            </a:r>
            <a:r>
              <a:rPr lang="en-US" dirty="0"/>
              <a:t>instead.</a:t>
            </a:r>
          </a:p>
          <a:p>
            <a:r>
              <a:rPr lang="en-US" dirty="0"/>
              <a:t>The margins should be 1 inch all around unless the editor says otherwise. </a:t>
            </a:r>
          </a:p>
          <a:p>
            <a:r>
              <a:rPr lang="en-US" dirty="0"/>
              <a:t>Some writers write “End” or put a few “###” to show the end of their manuscript, but that is not a requirement. </a:t>
            </a:r>
          </a:p>
          <a:p>
            <a:r>
              <a:rPr lang="en-US" dirty="0"/>
              <a:t>Keep in mind that some editors have their own formatting rules. Though the William </a:t>
            </a:r>
            <a:r>
              <a:rPr lang="en-US" dirty="0" err="1"/>
              <a:t>Shunn</a:t>
            </a:r>
            <a:r>
              <a:rPr lang="en-US" dirty="0"/>
              <a:t> format is professional, not all editors use it. It is always important to read the editor’s guidelines. </a:t>
            </a:r>
          </a:p>
          <a:p>
            <a:r>
              <a:rPr lang="en-US" dirty="0"/>
              <a:t>Not all editors have the same computer software. Editors will commonly specify what kind of documents they can open. You may have to save your manuscript to a “.doc” file or “.rtf”. </a:t>
            </a:r>
          </a:p>
          <a:p>
            <a:r>
              <a:rPr lang="en-US" dirty="0"/>
              <a:t>Some editors do not even want an attachment. Some request that you copy and past your manuscript directly into your email!</a:t>
            </a:r>
          </a:p>
          <a:p>
            <a:r>
              <a:rPr lang="en-US" dirty="0"/>
              <a:t>Some editors also require that the subject of your email is formatted. Check the guidelines to see what is required. Commonly, the subject line of your email will be: “Submissions: Last Name “Title.”’</a:t>
            </a:r>
          </a:p>
        </p:txBody>
      </p:sp>
    </p:spTree>
    <p:extLst>
      <p:ext uri="{BB962C8B-B14F-4D97-AF65-F5344CB8AC3E}">
        <p14:creationId xmlns:p14="http://schemas.microsoft.com/office/powerpoint/2010/main" val="1909017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Language of Guidelines</a:t>
            </a:r>
          </a:p>
        </p:txBody>
      </p:sp>
      <p:sp>
        <p:nvSpPr>
          <p:cNvPr id="8" name="Content Placeholder 7"/>
          <p:cNvSpPr>
            <a:spLocks noGrp="1"/>
          </p:cNvSpPr>
          <p:nvPr>
            <p:ph idx="1"/>
          </p:nvPr>
        </p:nvSpPr>
        <p:spPr>
          <a:xfrm>
            <a:off x="838200" y="1825624"/>
            <a:ext cx="10515600" cy="4659151"/>
          </a:xfrm>
        </p:spPr>
        <p:txBody>
          <a:bodyPr>
            <a:normAutofit/>
          </a:bodyPr>
          <a:lstStyle/>
          <a:p>
            <a:r>
              <a:rPr lang="en-US" dirty="0"/>
              <a:t>There are many important terms that editors use in their guidelines. It is essential to understand these terms to navigate through the publishing world and understand what is asked of you.</a:t>
            </a:r>
          </a:p>
          <a:p>
            <a:r>
              <a:rPr lang="en-US" dirty="0"/>
              <a:t>Here is a list of the most frequent terms:</a:t>
            </a:r>
          </a:p>
          <a:p>
            <a:pPr lvl="2"/>
            <a:r>
              <a:rPr lang="en-US" dirty="0"/>
              <a:t>Simultaneous submissions/ </a:t>
            </a:r>
            <a:r>
              <a:rPr lang="en-US" dirty="0" err="1"/>
              <a:t>unsimultaneous</a:t>
            </a:r>
            <a:r>
              <a:rPr lang="en-US" dirty="0"/>
              <a:t> (or exclusive) submissions</a:t>
            </a:r>
          </a:p>
          <a:p>
            <a:pPr lvl="2"/>
            <a:r>
              <a:rPr lang="en-US" dirty="0"/>
              <a:t>Blind submission</a:t>
            </a:r>
          </a:p>
          <a:p>
            <a:pPr lvl="2"/>
            <a:r>
              <a:rPr lang="en-US" dirty="0"/>
              <a:t>Multiple submissions</a:t>
            </a:r>
          </a:p>
          <a:p>
            <a:pPr lvl="2"/>
            <a:r>
              <a:rPr lang="en-US" dirty="0"/>
              <a:t>Reprint</a:t>
            </a:r>
          </a:p>
          <a:p>
            <a:pPr lvl="2"/>
            <a:r>
              <a:rPr lang="en-US" dirty="0"/>
              <a:t>First rights</a:t>
            </a:r>
          </a:p>
          <a:p>
            <a:pPr lvl="2"/>
            <a:r>
              <a:rPr lang="en-US" dirty="0"/>
              <a:t>Rewrite</a:t>
            </a:r>
          </a:p>
          <a:p>
            <a:pPr lvl="2"/>
            <a:r>
              <a:rPr lang="en-US" dirty="0"/>
              <a:t>William </a:t>
            </a:r>
            <a:r>
              <a:rPr lang="en-US" dirty="0" err="1"/>
              <a:t>Shunn</a:t>
            </a:r>
            <a:r>
              <a:rPr lang="en-US" dirty="0"/>
              <a:t> format</a:t>
            </a:r>
          </a:p>
        </p:txBody>
      </p:sp>
    </p:spTree>
    <p:extLst>
      <p:ext uri="{BB962C8B-B14F-4D97-AF65-F5344CB8AC3E}">
        <p14:creationId xmlns:p14="http://schemas.microsoft.com/office/powerpoint/2010/main" val="248406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You Should care about Literary Journals and Magazines</a:t>
            </a:r>
          </a:p>
        </p:txBody>
      </p:sp>
      <p:sp>
        <p:nvSpPr>
          <p:cNvPr id="3" name="Content Placeholder 2"/>
          <p:cNvSpPr>
            <a:spLocks noGrp="1"/>
          </p:cNvSpPr>
          <p:nvPr>
            <p:ph idx="1"/>
          </p:nvPr>
        </p:nvSpPr>
        <p:spPr/>
        <p:txBody>
          <a:bodyPr>
            <a:normAutofit fontScale="92500" lnSpcReduction="10000"/>
          </a:bodyPr>
          <a:lstStyle/>
          <a:p>
            <a:r>
              <a:rPr lang="en-US" dirty="0"/>
              <a:t>You may be thinking, “I don’t want to publish a shorter work; I want to publish my super awesome novel,” but there are plenty of reasons why you should start with literary journals and magazines. Here are just 5 reasons to start with:</a:t>
            </a:r>
          </a:p>
          <a:p>
            <a:pPr marL="971550" lvl="1" indent="-514350">
              <a:buFont typeface="+mj-lt"/>
              <a:buAutoNum type="arabicPeriod"/>
            </a:pPr>
            <a:r>
              <a:rPr lang="en-US" dirty="0"/>
              <a:t> As a newcomer to publishing, you have no credentials.  Publications give you credentials.</a:t>
            </a:r>
          </a:p>
          <a:p>
            <a:pPr marL="971550" lvl="1" indent="-514350">
              <a:buFont typeface="+mj-lt"/>
              <a:buAutoNum type="arabicPeriod"/>
            </a:pPr>
            <a:r>
              <a:rPr lang="en-US" dirty="0"/>
              <a:t> Starting with journals and magazines gives you practice with communicating professionally with editors.</a:t>
            </a:r>
          </a:p>
          <a:p>
            <a:pPr marL="971550" lvl="1" indent="-514350">
              <a:buFont typeface="+mj-lt"/>
              <a:buAutoNum type="arabicPeriod"/>
            </a:pPr>
            <a:r>
              <a:rPr lang="en-US" dirty="0"/>
              <a:t> Starting with journals and magazines gives you practice with formatting your manuscript.</a:t>
            </a:r>
          </a:p>
          <a:p>
            <a:pPr marL="971550" lvl="1" indent="-514350">
              <a:buFont typeface="+mj-lt"/>
              <a:buAutoNum type="arabicPeriod"/>
            </a:pPr>
            <a:r>
              <a:rPr lang="en-US" dirty="0"/>
              <a:t> Writing to be published in a journal or magazine builds audience awareness.</a:t>
            </a:r>
          </a:p>
          <a:p>
            <a:pPr marL="971550" lvl="1" indent="-514350">
              <a:buFont typeface="+mj-lt"/>
              <a:buAutoNum type="arabicPeriod"/>
            </a:pPr>
            <a:r>
              <a:rPr lang="en-US" dirty="0"/>
              <a:t> Being a contributor to a journal or magazine helps you to be plugged in to the writing community and market. </a:t>
            </a:r>
          </a:p>
          <a:p>
            <a:pPr marL="971550" lvl="1" indent="-514350">
              <a:buFont typeface="+mj-lt"/>
              <a:buAutoNum type="arabicPeriod"/>
            </a:pPr>
            <a:endParaRPr lang="en-US" dirty="0"/>
          </a:p>
        </p:txBody>
      </p:sp>
    </p:spTree>
    <p:extLst>
      <p:ext uri="{BB962C8B-B14F-4D97-AF65-F5344CB8AC3E}">
        <p14:creationId xmlns:p14="http://schemas.microsoft.com/office/powerpoint/2010/main" val="627332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Simultaneous submissions/ </a:t>
            </a:r>
            <a:r>
              <a:rPr lang="en-US" dirty="0" err="1"/>
              <a:t>unsimultaneous</a:t>
            </a:r>
            <a:r>
              <a:rPr lang="en-US" dirty="0"/>
              <a:t> submissions</a:t>
            </a:r>
            <a:br>
              <a:rPr lang="en-US" dirty="0"/>
            </a:br>
            <a:endParaRPr lang="en-US" dirty="0"/>
          </a:p>
        </p:txBody>
      </p:sp>
      <p:sp>
        <p:nvSpPr>
          <p:cNvPr id="3" name="Content Placeholder 2"/>
          <p:cNvSpPr>
            <a:spLocks noGrp="1"/>
          </p:cNvSpPr>
          <p:nvPr>
            <p:ph idx="1"/>
          </p:nvPr>
        </p:nvSpPr>
        <p:spPr/>
        <p:txBody>
          <a:bodyPr/>
          <a:lstStyle/>
          <a:p>
            <a:r>
              <a:rPr lang="en-US" dirty="0"/>
              <a:t>A simultaneous submission means that you may send the same story to many different literary journals and magazines at the same time.</a:t>
            </a:r>
          </a:p>
          <a:p>
            <a:r>
              <a:rPr lang="en-US" dirty="0"/>
              <a:t>An </a:t>
            </a:r>
            <a:r>
              <a:rPr lang="en-US" dirty="0" err="1"/>
              <a:t>unsimultaneous</a:t>
            </a:r>
            <a:r>
              <a:rPr lang="en-US" dirty="0"/>
              <a:t>, or exclusive, submission means that the editor requests that you do </a:t>
            </a:r>
            <a:r>
              <a:rPr lang="en-US" u="sng" dirty="0"/>
              <a:t>not</a:t>
            </a:r>
            <a:r>
              <a:rPr lang="en-US" dirty="0"/>
              <a:t> send your story elsewhere until you receive a publication letter or a rejection letter.</a:t>
            </a:r>
          </a:p>
          <a:p>
            <a:r>
              <a:rPr lang="en-US" dirty="0"/>
              <a:t>Ignoring the exclusive submission policy could possibly tarnish your reputation. Many editors network together and have “sister journals/magazines.” You don’t want to be the subject of an angry email chain. </a:t>
            </a:r>
          </a:p>
          <a:p>
            <a:r>
              <a:rPr lang="en-US" dirty="0"/>
              <a:t>Read the editor’s guidelines to see the submission policies. </a:t>
            </a:r>
          </a:p>
        </p:txBody>
      </p:sp>
    </p:spTree>
    <p:extLst>
      <p:ext uri="{BB962C8B-B14F-4D97-AF65-F5344CB8AC3E}">
        <p14:creationId xmlns:p14="http://schemas.microsoft.com/office/powerpoint/2010/main" val="1075681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Blind Submission</a:t>
            </a:r>
          </a:p>
        </p:txBody>
      </p:sp>
      <p:sp>
        <p:nvSpPr>
          <p:cNvPr id="3" name="Content Placeholder 2"/>
          <p:cNvSpPr>
            <a:spLocks noGrp="1"/>
          </p:cNvSpPr>
          <p:nvPr>
            <p:ph idx="1"/>
          </p:nvPr>
        </p:nvSpPr>
        <p:spPr>
          <a:xfrm>
            <a:off x="838200" y="1825625"/>
            <a:ext cx="10515600" cy="4731694"/>
          </a:xfrm>
        </p:spPr>
        <p:txBody>
          <a:bodyPr>
            <a:normAutofit lnSpcReduction="10000"/>
          </a:bodyPr>
          <a:lstStyle/>
          <a:p>
            <a:r>
              <a:rPr lang="en-US" dirty="0"/>
              <a:t>A  blind submission means that none of your contact or identifying information is on the manuscript. Not even your last name should be present! Simply format your story without contact/</a:t>
            </a:r>
            <a:r>
              <a:rPr lang="en-US" dirty="0" err="1"/>
              <a:t>identifion</a:t>
            </a:r>
            <a:r>
              <a:rPr lang="en-US" dirty="0"/>
              <a:t> information.</a:t>
            </a:r>
          </a:p>
          <a:p>
            <a:r>
              <a:rPr lang="en-US" dirty="0"/>
              <a:t>Some editors request a blind submission because they do not want to be biased. </a:t>
            </a:r>
          </a:p>
          <a:p>
            <a:r>
              <a:rPr lang="en-US" dirty="0"/>
              <a:t>If you accidentally leave some identifying information on the manuscript, the editor will probably disqualify your story. It is essential to read the guidelines.</a:t>
            </a:r>
          </a:p>
          <a:p>
            <a:r>
              <a:rPr lang="en-US" dirty="0"/>
              <a:t>Usually, you can put your contact and identifying information in your cover letter, but to be sure, read the guidelines carefully and follow the instructions. </a:t>
            </a:r>
          </a:p>
        </p:txBody>
      </p:sp>
    </p:spTree>
    <p:extLst>
      <p:ext uri="{BB962C8B-B14F-4D97-AF65-F5344CB8AC3E}">
        <p14:creationId xmlns:p14="http://schemas.microsoft.com/office/powerpoint/2010/main" val="1032140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Submissions</a:t>
            </a:r>
          </a:p>
        </p:txBody>
      </p:sp>
      <p:sp>
        <p:nvSpPr>
          <p:cNvPr id="3" name="Content Placeholder 2"/>
          <p:cNvSpPr>
            <a:spLocks noGrp="1"/>
          </p:cNvSpPr>
          <p:nvPr>
            <p:ph idx="1"/>
          </p:nvPr>
        </p:nvSpPr>
        <p:spPr/>
        <p:txBody>
          <a:bodyPr/>
          <a:lstStyle/>
          <a:p>
            <a:r>
              <a:rPr lang="en-US" dirty="0"/>
              <a:t>If an editor says that they accept “multiple submissions,” that means that you may send more than one piece to them. You could send them two or three short stories, many pieces of poetry, and etc... </a:t>
            </a:r>
          </a:p>
          <a:p>
            <a:r>
              <a:rPr lang="en-US" dirty="0"/>
              <a:t> Typically, editors ask for multiple submissions with poetry. </a:t>
            </a:r>
          </a:p>
          <a:p>
            <a:r>
              <a:rPr lang="en-US" dirty="0"/>
              <a:t>Most editors do not ask for multiple submissions with short stories, but it is sometimes permissible. </a:t>
            </a:r>
          </a:p>
          <a:p>
            <a:r>
              <a:rPr lang="en-US" dirty="0"/>
              <a:t>Always check the guidelines to see the editor’s policy on sending multiple pieces. </a:t>
            </a:r>
          </a:p>
        </p:txBody>
      </p:sp>
    </p:spTree>
    <p:extLst>
      <p:ext uri="{BB962C8B-B14F-4D97-AF65-F5344CB8AC3E}">
        <p14:creationId xmlns:p14="http://schemas.microsoft.com/office/powerpoint/2010/main" val="925175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Reprint</a:t>
            </a:r>
          </a:p>
        </p:txBody>
      </p:sp>
      <p:sp>
        <p:nvSpPr>
          <p:cNvPr id="3" name="Content Placeholder 2"/>
          <p:cNvSpPr>
            <a:spLocks noGrp="1"/>
          </p:cNvSpPr>
          <p:nvPr>
            <p:ph idx="1"/>
          </p:nvPr>
        </p:nvSpPr>
        <p:spPr>
          <a:xfrm>
            <a:off x="838200" y="1690688"/>
            <a:ext cx="10515600" cy="5080815"/>
          </a:xfrm>
        </p:spPr>
        <p:txBody>
          <a:bodyPr>
            <a:normAutofit fontScale="92500" lnSpcReduction="20000"/>
          </a:bodyPr>
          <a:lstStyle/>
          <a:p>
            <a:r>
              <a:rPr lang="en-US" dirty="0"/>
              <a:t>A reprint story is a story that has already been published. </a:t>
            </a:r>
          </a:p>
          <a:p>
            <a:r>
              <a:rPr lang="en-US" dirty="0"/>
              <a:t>Many editors feel that literary work that appears on a personal blog, Facebook, Twitter, and other media outlets are reprints and will not accept them if they do not accept reprints. </a:t>
            </a:r>
          </a:p>
          <a:p>
            <a:r>
              <a:rPr lang="en-US" dirty="0"/>
              <a:t>A reprint story could also be a story that has been published by another literary journal/magazine. </a:t>
            </a:r>
          </a:p>
          <a:p>
            <a:r>
              <a:rPr lang="en-US" dirty="0"/>
              <a:t>Some editors are willing to publish a piece that is a reprint. Read the guidelines to see what the policy is. </a:t>
            </a:r>
          </a:p>
          <a:p>
            <a:r>
              <a:rPr lang="en-US" dirty="0"/>
              <a:t>If an editor is going to publish a story that has already been published by a literary journal/magazine, it is important to be sure that the previous publisher’s contract allows for republication. </a:t>
            </a:r>
          </a:p>
          <a:p>
            <a:pPr lvl="1"/>
            <a:r>
              <a:rPr lang="en-US" dirty="0"/>
              <a:t>Most publication contracts ask that you wait a certain amount of time before republishing your story.</a:t>
            </a:r>
          </a:p>
          <a:p>
            <a:r>
              <a:rPr lang="en-US" dirty="0"/>
              <a:t>Also, when republishing a story, tell the new editor where your story was published before so the proper citation can be made. </a:t>
            </a:r>
          </a:p>
        </p:txBody>
      </p:sp>
    </p:spTree>
    <p:extLst>
      <p:ext uri="{BB962C8B-B14F-4D97-AF65-F5344CB8AC3E}">
        <p14:creationId xmlns:p14="http://schemas.microsoft.com/office/powerpoint/2010/main" val="646287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Rights</a:t>
            </a:r>
          </a:p>
        </p:txBody>
      </p:sp>
      <p:sp>
        <p:nvSpPr>
          <p:cNvPr id="3" name="Content Placeholder 2"/>
          <p:cNvSpPr>
            <a:spLocks noGrp="1"/>
          </p:cNvSpPr>
          <p:nvPr>
            <p:ph idx="1"/>
          </p:nvPr>
        </p:nvSpPr>
        <p:spPr/>
        <p:txBody>
          <a:bodyPr>
            <a:normAutofit/>
          </a:bodyPr>
          <a:lstStyle/>
          <a:p>
            <a:r>
              <a:rPr lang="en-US" dirty="0"/>
              <a:t>If your story is going to be published, the editor will send a contract that normally requests “first rights” or First North American Serial Rights (FNASR).</a:t>
            </a:r>
          </a:p>
          <a:p>
            <a:r>
              <a:rPr lang="en-US" dirty="0"/>
              <a:t>First Rights simply means that the editor is allowed to publish your work one time. After this one time publication, all copyright to your piece reverts to you again. </a:t>
            </a:r>
          </a:p>
          <a:p>
            <a:r>
              <a:rPr lang="en-US" dirty="0"/>
              <a:t>If your story is going to be published, please read the contract carefully. </a:t>
            </a:r>
          </a:p>
          <a:p>
            <a:r>
              <a:rPr lang="en-US" dirty="0"/>
              <a:t>Sometimes, contract information can be found in the guidelines. </a:t>
            </a:r>
          </a:p>
          <a:p>
            <a:endParaRPr lang="en-US" dirty="0"/>
          </a:p>
        </p:txBody>
      </p:sp>
    </p:spTree>
    <p:extLst>
      <p:ext uri="{BB962C8B-B14F-4D97-AF65-F5344CB8AC3E}">
        <p14:creationId xmlns:p14="http://schemas.microsoft.com/office/powerpoint/2010/main" val="1274019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Rewrite</a:t>
            </a:r>
          </a:p>
        </p:txBody>
      </p:sp>
      <p:sp>
        <p:nvSpPr>
          <p:cNvPr id="3" name="Content Placeholder 2"/>
          <p:cNvSpPr>
            <a:spLocks noGrp="1"/>
          </p:cNvSpPr>
          <p:nvPr>
            <p:ph idx="1"/>
          </p:nvPr>
        </p:nvSpPr>
        <p:spPr/>
        <p:txBody>
          <a:bodyPr/>
          <a:lstStyle/>
          <a:p>
            <a:r>
              <a:rPr lang="en-US" dirty="0"/>
              <a:t>A “rewrite request” means that the editor loved your story, but requests that you make some changes in order for it to be published.</a:t>
            </a:r>
          </a:p>
          <a:p>
            <a:r>
              <a:rPr lang="en-US" dirty="0"/>
              <a:t> These changes could be grammatical, content, or length changes. </a:t>
            </a:r>
          </a:p>
          <a:p>
            <a:r>
              <a:rPr lang="en-US" dirty="0"/>
              <a:t>Rewrite requests are rare. </a:t>
            </a:r>
          </a:p>
          <a:p>
            <a:endParaRPr lang="en-US" dirty="0"/>
          </a:p>
        </p:txBody>
      </p:sp>
    </p:spTree>
    <p:extLst>
      <p:ext uri="{BB962C8B-B14F-4D97-AF65-F5344CB8AC3E}">
        <p14:creationId xmlns:p14="http://schemas.microsoft.com/office/powerpoint/2010/main" val="2443401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a:t>
            </a:r>
            <a:r>
              <a:rPr lang="en-US" dirty="0" err="1"/>
              <a:t>Shunn</a:t>
            </a:r>
            <a:r>
              <a:rPr lang="en-US" dirty="0"/>
              <a:t> Format</a:t>
            </a:r>
          </a:p>
        </p:txBody>
      </p:sp>
      <p:sp>
        <p:nvSpPr>
          <p:cNvPr id="3" name="Content Placeholder 2"/>
          <p:cNvSpPr>
            <a:spLocks noGrp="1"/>
          </p:cNvSpPr>
          <p:nvPr>
            <p:ph idx="1"/>
          </p:nvPr>
        </p:nvSpPr>
        <p:spPr/>
        <p:txBody>
          <a:bodyPr/>
          <a:lstStyle/>
          <a:p>
            <a:r>
              <a:rPr lang="en-US" dirty="0"/>
              <a:t>William </a:t>
            </a:r>
            <a:r>
              <a:rPr lang="en-US" dirty="0" err="1"/>
              <a:t>Shunn</a:t>
            </a:r>
            <a:r>
              <a:rPr lang="en-US" dirty="0"/>
              <a:t> Format is the standard format for most literary works. </a:t>
            </a:r>
          </a:p>
          <a:p>
            <a:r>
              <a:rPr lang="en-US" dirty="0"/>
              <a:t> For instructions on how to format your work to the William </a:t>
            </a:r>
            <a:r>
              <a:rPr lang="en-US" dirty="0" err="1"/>
              <a:t>Shunn</a:t>
            </a:r>
            <a:r>
              <a:rPr lang="en-US" dirty="0"/>
              <a:t> style, please see the PowerPoint section that displays this or look it up online. </a:t>
            </a:r>
          </a:p>
        </p:txBody>
      </p:sp>
    </p:spTree>
    <p:extLst>
      <p:ext uri="{BB962C8B-B14F-4D97-AF65-F5344CB8AC3E}">
        <p14:creationId xmlns:p14="http://schemas.microsoft.com/office/powerpoint/2010/main" val="3847495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Defining &amp; Understanding a Cover Letter, a Biography, and a Query Letter </a:t>
            </a:r>
          </a:p>
        </p:txBody>
      </p:sp>
      <p:sp>
        <p:nvSpPr>
          <p:cNvPr id="3" name="Content Placeholder 2"/>
          <p:cNvSpPr>
            <a:spLocks noGrp="1"/>
          </p:cNvSpPr>
          <p:nvPr>
            <p:ph idx="1"/>
          </p:nvPr>
        </p:nvSpPr>
        <p:spPr/>
        <p:txBody>
          <a:bodyPr/>
          <a:lstStyle/>
          <a:p>
            <a:r>
              <a:rPr lang="en-US" dirty="0"/>
              <a:t>Some other terms that relate to literary journals, magazines, and writing in general are the following:</a:t>
            </a:r>
          </a:p>
          <a:p>
            <a:pPr lvl="2"/>
            <a:r>
              <a:rPr lang="en-US" dirty="0"/>
              <a:t>Cover letter</a:t>
            </a:r>
          </a:p>
          <a:p>
            <a:pPr lvl="2"/>
            <a:r>
              <a:rPr lang="en-US" dirty="0"/>
              <a:t>Biography</a:t>
            </a:r>
          </a:p>
          <a:p>
            <a:pPr lvl="2"/>
            <a:r>
              <a:rPr lang="en-US" dirty="0"/>
              <a:t>Query letter</a:t>
            </a:r>
          </a:p>
          <a:p>
            <a:pPr lvl="2"/>
            <a:endParaRPr lang="en-US" dirty="0"/>
          </a:p>
          <a:p>
            <a:pPr marL="233363" lvl="2" indent="-233363"/>
            <a:r>
              <a:rPr lang="en-US" sz="2800" dirty="0"/>
              <a:t> These three terms are common parts of the submission process and will be explained.</a:t>
            </a:r>
          </a:p>
        </p:txBody>
      </p:sp>
    </p:spTree>
    <p:extLst>
      <p:ext uri="{BB962C8B-B14F-4D97-AF65-F5344CB8AC3E}">
        <p14:creationId xmlns:p14="http://schemas.microsoft.com/office/powerpoint/2010/main" val="1397596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Cover Letter</a:t>
            </a:r>
          </a:p>
        </p:txBody>
      </p:sp>
      <p:sp>
        <p:nvSpPr>
          <p:cNvPr id="3" name="Content Placeholder 2"/>
          <p:cNvSpPr>
            <a:spLocks noGrp="1"/>
          </p:cNvSpPr>
          <p:nvPr>
            <p:ph idx="1"/>
          </p:nvPr>
        </p:nvSpPr>
        <p:spPr>
          <a:xfrm>
            <a:off x="838200" y="1825624"/>
            <a:ext cx="10515600" cy="4840351"/>
          </a:xfrm>
        </p:spPr>
        <p:txBody>
          <a:bodyPr>
            <a:normAutofit/>
          </a:bodyPr>
          <a:lstStyle/>
          <a:p>
            <a:r>
              <a:rPr lang="en-US" dirty="0"/>
              <a:t>A cover letter is the letter/email that the editor first sees when they open your submission. </a:t>
            </a:r>
          </a:p>
          <a:p>
            <a:r>
              <a:rPr lang="en-US" dirty="0"/>
              <a:t>For short stories, poetry, and flash fiction, the cover letter is normally brief.  </a:t>
            </a:r>
          </a:p>
          <a:p>
            <a:r>
              <a:rPr lang="en-US" dirty="0"/>
              <a:t>Often times, the cover letter contains:</a:t>
            </a:r>
          </a:p>
          <a:p>
            <a:pPr lvl="2"/>
            <a:r>
              <a:rPr lang="en-US" dirty="0"/>
              <a:t>a greeting (if the editor lists their name, you may personally address them. If not, “Dear editor” will work)</a:t>
            </a:r>
          </a:p>
          <a:p>
            <a:pPr lvl="2"/>
            <a:r>
              <a:rPr lang="en-US" dirty="0"/>
              <a:t>an informational body</a:t>
            </a:r>
          </a:p>
          <a:p>
            <a:pPr lvl="3"/>
            <a:r>
              <a:rPr lang="en-US" dirty="0"/>
              <a:t>Genre</a:t>
            </a:r>
          </a:p>
          <a:p>
            <a:pPr lvl="3"/>
            <a:r>
              <a:rPr lang="en-US" dirty="0"/>
              <a:t>word count</a:t>
            </a:r>
          </a:p>
          <a:p>
            <a:pPr lvl="3"/>
            <a:r>
              <a:rPr lang="en-US" dirty="0"/>
              <a:t>A 1-2 sentence synopsis that does not spoil the ending</a:t>
            </a:r>
          </a:p>
          <a:p>
            <a:pPr lvl="3"/>
            <a:r>
              <a:rPr lang="en-US" dirty="0"/>
              <a:t>Biographical information about the author (this can vary. Check the editor’s guidelines)</a:t>
            </a:r>
          </a:p>
          <a:p>
            <a:pPr lvl="2"/>
            <a:r>
              <a:rPr lang="en-US" dirty="0"/>
              <a:t>a closing</a:t>
            </a:r>
          </a:p>
          <a:p>
            <a:pPr lvl="1"/>
            <a:endParaRPr lang="en-US" dirty="0"/>
          </a:p>
        </p:txBody>
      </p:sp>
    </p:spTree>
    <p:extLst>
      <p:ext uri="{BB962C8B-B14F-4D97-AF65-F5344CB8AC3E}">
        <p14:creationId xmlns:p14="http://schemas.microsoft.com/office/powerpoint/2010/main" val="3682503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your Cover Letter</a:t>
            </a:r>
          </a:p>
        </p:txBody>
      </p:sp>
      <p:sp>
        <p:nvSpPr>
          <p:cNvPr id="3" name="Content Placeholder 2"/>
          <p:cNvSpPr>
            <a:spLocks noGrp="1"/>
          </p:cNvSpPr>
          <p:nvPr>
            <p:ph idx="1"/>
          </p:nvPr>
        </p:nvSpPr>
        <p:spPr>
          <a:xfrm>
            <a:off x="838200" y="1816293"/>
            <a:ext cx="10515600" cy="4905114"/>
          </a:xfrm>
        </p:spPr>
        <p:txBody>
          <a:bodyPr>
            <a:normAutofit fontScale="70000" lnSpcReduction="20000"/>
          </a:bodyPr>
          <a:lstStyle/>
          <a:p>
            <a:r>
              <a:rPr lang="en-US" dirty="0"/>
              <a:t> What each editor wants in a cover letter varies. Therefore, it is essential to read the guidelines. Most editors specify what they want in a cover letter in their guidelines.</a:t>
            </a:r>
          </a:p>
          <a:p>
            <a:r>
              <a:rPr lang="en-US" dirty="0"/>
              <a:t> Keep in mind that the cover letter is the first impression the editor has of you as a writer. Strive to have an error free cover letter that demonstrates good writing. </a:t>
            </a:r>
          </a:p>
          <a:p>
            <a:r>
              <a:rPr lang="en-US" dirty="0"/>
              <a:t>Show that you have “done your homework” by following the guideline’s instructions for cover letters. </a:t>
            </a:r>
          </a:p>
          <a:p>
            <a:r>
              <a:rPr lang="en-US" dirty="0"/>
              <a:t>Some editors ask you to list your previous publications in your cover letter, but if you have not been published before, do not worry. Editors are aware how hard it is to be published. Having no previous publications will not disqualify your story, but for a first-time submitter, it is smart to find a literary journal or magazine that looks for unpublished writers. </a:t>
            </a:r>
          </a:p>
          <a:p>
            <a:r>
              <a:rPr lang="en-US" dirty="0"/>
              <a:t>If you are sending your story to more than one journal, your submission is considered a “simultaneous submission.” Some editors request to know if you have sent your story to other journals. If you did submit simultaneously and get published by another journal, write a quick email to inform other editors that your story has been chosen elsewhere.  </a:t>
            </a:r>
          </a:p>
          <a:p>
            <a:r>
              <a:rPr lang="en-US" dirty="0"/>
              <a:t> Many literary  journals and magazines ask for a short biography about the author. Some editors want the bio to be in the cover letter; some editors want the bio at the end of the submitted piece.  See the guidelines to find out where to place it.</a:t>
            </a:r>
          </a:p>
          <a:p>
            <a:pPr marL="0" indent="0">
              <a:buNone/>
            </a:pPr>
            <a:endParaRPr lang="en-US" dirty="0"/>
          </a:p>
        </p:txBody>
      </p:sp>
    </p:spTree>
    <p:extLst>
      <p:ext uri="{BB962C8B-B14F-4D97-AF65-F5344CB8AC3E}">
        <p14:creationId xmlns:p14="http://schemas.microsoft.com/office/powerpoint/2010/main" val="61656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Reason One:</a:t>
            </a:r>
            <a:br>
              <a:rPr lang="en-US" dirty="0"/>
            </a:br>
            <a:r>
              <a:rPr lang="en-US" dirty="0"/>
              <a:t>Credentials </a:t>
            </a:r>
          </a:p>
        </p:txBody>
      </p:sp>
      <p:sp>
        <p:nvSpPr>
          <p:cNvPr id="3" name="Content Placeholder 2"/>
          <p:cNvSpPr>
            <a:spLocks noGrp="1"/>
          </p:cNvSpPr>
          <p:nvPr>
            <p:ph idx="1"/>
          </p:nvPr>
        </p:nvSpPr>
        <p:spPr/>
        <p:txBody>
          <a:bodyPr>
            <a:normAutofit fontScale="92500" lnSpcReduction="10000"/>
          </a:bodyPr>
          <a:lstStyle/>
          <a:p>
            <a:r>
              <a:rPr lang="en-US" dirty="0"/>
              <a:t> You may be wondering, “What do you mean by ‘credentials?’” </a:t>
            </a:r>
          </a:p>
          <a:p>
            <a:r>
              <a:rPr lang="en-US" dirty="0"/>
              <a:t>Publishers want to know that your writing is successful and marketable because all publishers publish work for an audience. Publishing is not cheap. For an editor to continue publishing, funds are needed.</a:t>
            </a:r>
          </a:p>
          <a:p>
            <a:r>
              <a:rPr lang="en-US" dirty="0"/>
              <a:t> For a publishing house, funds come from book sales. </a:t>
            </a:r>
          </a:p>
          <a:p>
            <a:r>
              <a:rPr lang="en-US" dirty="0"/>
              <a:t>If you are trying to publish a novel, one way an editor/publisher can know your writing is “successful and marketable” is by seeing if you have been published before.</a:t>
            </a:r>
          </a:p>
          <a:p>
            <a:r>
              <a:rPr lang="en-US" dirty="0"/>
              <a:t>Previous publications can come from being published in literary journals and magazines because it may be easier to be published in a literary journal or magazine. </a:t>
            </a:r>
          </a:p>
        </p:txBody>
      </p:sp>
    </p:spTree>
    <p:extLst>
      <p:ext uri="{BB962C8B-B14F-4D97-AF65-F5344CB8AC3E}">
        <p14:creationId xmlns:p14="http://schemas.microsoft.com/office/powerpoint/2010/main" val="1202701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 Letter Example</a:t>
            </a:r>
          </a:p>
        </p:txBody>
      </p:sp>
      <p:sp>
        <p:nvSpPr>
          <p:cNvPr id="3" name="Content Placeholder 2"/>
          <p:cNvSpPr>
            <a:spLocks noGrp="1"/>
          </p:cNvSpPr>
          <p:nvPr>
            <p:ph idx="1"/>
          </p:nvPr>
        </p:nvSpPr>
        <p:spPr>
          <a:xfrm>
            <a:off x="838200" y="1825624"/>
            <a:ext cx="10515600" cy="4845764"/>
          </a:xfrm>
        </p:spPr>
        <p:txBody>
          <a:bodyPr>
            <a:normAutofit fontScale="62500" lnSpcReduction="20000"/>
          </a:bodyPr>
          <a:lstStyle/>
          <a:p>
            <a:pPr marL="0" indent="0">
              <a:buNone/>
            </a:pPr>
            <a:r>
              <a:rPr lang="en-US" dirty="0"/>
              <a:t>Dear editor,</a:t>
            </a:r>
          </a:p>
          <a:p>
            <a:pPr marL="0" indent="0">
              <a:buNone/>
            </a:pPr>
            <a:endParaRPr lang="en-US" dirty="0"/>
          </a:p>
          <a:p>
            <a:pPr marL="0" indent="0">
              <a:buNone/>
            </a:pPr>
            <a:r>
              <a:rPr lang="en-US" dirty="0"/>
              <a:t>Thank you for your time and consideration. </a:t>
            </a:r>
            <a:br>
              <a:rPr lang="en-US" dirty="0"/>
            </a:br>
            <a:r>
              <a:rPr lang="en-US" dirty="0"/>
              <a:t>Enclosed is the short story "Naked Vanity" (5,769 words). The story seeks to solve the mystery of the true power of language. </a:t>
            </a:r>
          </a:p>
          <a:p>
            <a:pPr marL="0" indent="0">
              <a:buNone/>
            </a:pPr>
            <a:r>
              <a:rPr lang="en-US" dirty="0"/>
              <a:t>The setting displays a futuristic world where technology has removed the last of human dignity. Cameras are embedded in every human's forehead to record everyone's daily lives, and bar-codes are imprinted on every wrist for a curious person's scanning convenience. Essentially, anyone can scan a bar-code and watch a person's life story. The villain of the tale uses this power to manipulate the language of his victim.</a:t>
            </a:r>
            <a:br>
              <a:rPr lang="en-US" dirty="0"/>
            </a:br>
            <a:br>
              <a:rPr lang="en-US" dirty="0"/>
            </a:br>
            <a:r>
              <a:rPr lang="en-US" dirty="0"/>
              <a:t>Thank you again,</a:t>
            </a:r>
          </a:p>
          <a:p>
            <a:pPr marL="0" indent="0">
              <a:buNone/>
            </a:pPr>
            <a:br>
              <a:rPr lang="en-US" dirty="0"/>
            </a:br>
            <a:r>
              <a:rPr lang="en-US" dirty="0"/>
              <a:t>Molly </a:t>
            </a:r>
            <a:br>
              <a:rPr lang="en-US" dirty="0"/>
            </a:br>
            <a:br>
              <a:rPr lang="en-US" dirty="0"/>
            </a:br>
            <a:br>
              <a:rPr lang="en-US" dirty="0"/>
            </a:br>
            <a:br>
              <a:rPr lang="en-US" dirty="0"/>
            </a:br>
            <a:r>
              <a:rPr lang="en-US" dirty="0" err="1"/>
              <a:t>Molly</a:t>
            </a:r>
            <a:r>
              <a:rPr lang="en-US" dirty="0"/>
              <a:t> E. Hamilton is a writer who enjoys creating stories that allow readers to discover new creatures and new explanations for the ordinary. Molly, as well as her characters, wish to entertain all who are bored and cheer all who are lonely. Her work has appeared in </a:t>
            </a:r>
            <a:r>
              <a:rPr lang="en-US" i="1" dirty="0"/>
              <a:t>Linguistic Erosion</a:t>
            </a:r>
            <a:r>
              <a:rPr lang="en-US" dirty="0"/>
              <a:t>, </a:t>
            </a:r>
            <a:r>
              <a:rPr lang="en-US" i="1" dirty="0" err="1"/>
              <a:t>Inwood</a:t>
            </a:r>
            <a:r>
              <a:rPr lang="en-US" i="1" dirty="0"/>
              <a:t> Indiana</a:t>
            </a:r>
            <a:r>
              <a:rPr lang="en-US" dirty="0"/>
              <a:t>, and in the </a:t>
            </a:r>
            <a:r>
              <a:rPr lang="en-US" i="1" dirty="0"/>
              <a:t>Phantom Kangaroo</a:t>
            </a:r>
            <a:r>
              <a:rPr lang="en-US" dirty="0"/>
              <a:t>.</a:t>
            </a:r>
          </a:p>
        </p:txBody>
      </p:sp>
    </p:spTree>
    <p:extLst>
      <p:ext uri="{BB962C8B-B14F-4D97-AF65-F5344CB8AC3E}">
        <p14:creationId xmlns:p14="http://schemas.microsoft.com/office/powerpoint/2010/main" val="4104999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 Letter Example</a:t>
            </a:r>
          </a:p>
        </p:txBody>
      </p:sp>
      <p:sp>
        <p:nvSpPr>
          <p:cNvPr id="3" name="Content Placeholder 2"/>
          <p:cNvSpPr>
            <a:spLocks noGrp="1"/>
          </p:cNvSpPr>
          <p:nvPr>
            <p:ph idx="1"/>
          </p:nvPr>
        </p:nvSpPr>
        <p:spPr>
          <a:xfrm>
            <a:off x="838200" y="1825624"/>
            <a:ext cx="10515600" cy="4857979"/>
          </a:xfrm>
        </p:spPr>
        <p:txBody>
          <a:bodyPr>
            <a:normAutofit fontScale="77500" lnSpcReduction="20000"/>
          </a:bodyPr>
          <a:lstStyle/>
          <a:p>
            <a:pPr marL="0" indent="0">
              <a:buNone/>
            </a:pPr>
            <a:r>
              <a:rPr lang="en-US" dirty="0"/>
              <a:t>Hello,</a:t>
            </a:r>
          </a:p>
          <a:p>
            <a:pPr marL="0" indent="0">
              <a:buNone/>
            </a:pPr>
            <a:r>
              <a:rPr lang="en-US" dirty="0"/>
              <a:t>Thank you for your time and consideration. </a:t>
            </a:r>
            <a:br>
              <a:rPr lang="en-US" dirty="0"/>
            </a:br>
            <a:r>
              <a:rPr lang="en-US" dirty="0"/>
              <a:t>Enclosed is  the short story “Naked Vanity.” The story, which is 5,770 words, explores the essence of language and the power it really has. The setting displays a futuristic world where technology has removed the last of human dignity. </a:t>
            </a:r>
          </a:p>
          <a:p>
            <a:pPr marL="0" indent="0">
              <a:buNone/>
            </a:pPr>
            <a:r>
              <a:rPr lang="en-US" dirty="0"/>
              <a:t>This story has been sent to other journals. If it is accepted elsewhere, I will be sure to inform you.</a:t>
            </a:r>
          </a:p>
          <a:p>
            <a:pPr marL="0" indent="0">
              <a:buNone/>
            </a:pPr>
            <a:br>
              <a:rPr lang="en-US" dirty="0"/>
            </a:br>
            <a:r>
              <a:rPr lang="en-US" dirty="0"/>
              <a:t>Thank you again, </a:t>
            </a:r>
          </a:p>
          <a:p>
            <a:pPr marL="0" indent="0">
              <a:buNone/>
            </a:pPr>
            <a:br>
              <a:rPr lang="en-US" dirty="0"/>
            </a:br>
            <a:r>
              <a:rPr lang="en-US" dirty="0"/>
              <a:t>Molly </a:t>
            </a:r>
            <a:br>
              <a:rPr lang="en-US" dirty="0"/>
            </a:br>
            <a:br>
              <a:rPr lang="en-US" dirty="0"/>
            </a:br>
            <a:br>
              <a:rPr lang="en-US" dirty="0"/>
            </a:br>
            <a:br>
              <a:rPr lang="en-US" dirty="0"/>
            </a:br>
            <a:r>
              <a:rPr lang="en-US" dirty="0" err="1"/>
              <a:t>Molly</a:t>
            </a:r>
            <a:r>
              <a:rPr lang="en-US" dirty="0"/>
              <a:t> E. Hamilton is a student at </a:t>
            </a:r>
            <a:r>
              <a:rPr lang="en-US" dirty="0" err="1"/>
              <a:t>Lindenwood</a:t>
            </a:r>
            <a:r>
              <a:rPr lang="en-US" dirty="0"/>
              <a:t> University. When she is not working or attending classes, she can be found spoiling a rather large rabbit and a small dog.  You can find more of Molly’s writing in </a:t>
            </a:r>
            <a:r>
              <a:rPr lang="en-US" i="1" dirty="0"/>
              <a:t>Phantom Kangaroo</a:t>
            </a:r>
            <a:r>
              <a:rPr lang="en-US" dirty="0"/>
              <a:t>, </a:t>
            </a:r>
            <a:r>
              <a:rPr lang="en-US" i="1" dirty="0"/>
              <a:t>Scarlet Leaf Review,</a:t>
            </a:r>
            <a:r>
              <a:rPr lang="en-US" dirty="0"/>
              <a:t> and in the anthology </a:t>
            </a:r>
            <a:r>
              <a:rPr lang="en-US" i="1" dirty="0"/>
              <a:t>Harvest Time</a:t>
            </a:r>
            <a:r>
              <a:rPr lang="en-US" dirty="0"/>
              <a:t>, edited by Glenn Lyvers. </a:t>
            </a:r>
          </a:p>
        </p:txBody>
      </p:sp>
    </p:spTree>
    <p:extLst>
      <p:ext uri="{BB962C8B-B14F-4D97-AF65-F5344CB8AC3E}">
        <p14:creationId xmlns:p14="http://schemas.microsoft.com/office/powerpoint/2010/main" val="2011957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 Letter Example</a:t>
            </a:r>
          </a:p>
        </p:txBody>
      </p:sp>
      <p:sp>
        <p:nvSpPr>
          <p:cNvPr id="3" name="Content Placeholder 2"/>
          <p:cNvSpPr>
            <a:spLocks noGrp="1"/>
          </p:cNvSpPr>
          <p:nvPr>
            <p:ph idx="1"/>
          </p:nvPr>
        </p:nvSpPr>
        <p:spPr/>
        <p:txBody>
          <a:bodyPr/>
          <a:lstStyle/>
          <a:p>
            <a:pPr marL="0" indent="0">
              <a:buNone/>
            </a:pPr>
            <a:r>
              <a:rPr lang="en-US" dirty="0"/>
              <a:t>Dear Mrs. Donald,</a:t>
            </a:r>
          </a:p>
          <a:p>
            <a:pPr marL="0" indent="0">
              <a:buNone/>
            </a:pPr>
            <a:r>
              <a:rPr lang="en-US" dirty="0"/>
              <a:t>Thank you for your time and consideration. Attached is my short fantasy story "The Maiden's Tears in the Lake." It is 2,710 words long. The story is a mash up of </a:t>
            </a:r>
            <a:r>
              <a:rPr lang="en-US" i="1" dirty="0"/>
              <a:t>Swan Lake</a:t>
            </a:r>
            <a:r>
              <a:rPr lang="en-US" dirty="0"/>
              <a:t> and a classic haunted woods tale. </a:t>
            </a:r>
          </a:p>
          <a:p>
            <a:pPr marL="0" indent="0">
              <a:buNone/>
            </a:pPr>
            <a:endParaRPr lang="en-US" dirty="0"/>
          </a:p>
          <a:p>
            <a:pPr marL="0" indent="0">
              <a:buNone/>
            </a:pPr>
            <a:r>
              <a:rPr lang="en-US" dirty="0"/>
              <a:t>Enjoy!</a:t>
            </a:r>
          </a:p>
          <a:p>
            <a:pPr marL="0" indent="0">
              <a:buNone/>
            </a:pPr>
            <a:endParaRPr lang="en-US" dirty="0"/>
          </a:p>
          <a:p>
            <a:pPr marL="0" indent="0">
              <a:buNone/>
            </a:pPr>
            <a:r>
              <a:rPr lang="en-US" dirty="0"/>
              <a:t>Molly </a:t>
            </a:r>
          </a:p>
        </p:txBody>
      </p:sp>
    </p:spTree>
    <p:extLst>
      <p:ext uri="{BB962C8B-B14F-4D97-AF65-F5344CB8AC3E}">
        <p14:creationId xmlns:p14="http://schemas.microsoft.com/office/powerpoint/2010/main" val="592627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Biography</a:t>
            </a:r>
          </a:p>
        </p:txBody>
      </p:sp>
      <p:sp>
        <p:nvSpPr>
          <p:cNvPr id="3" name="Content Placeholder 2"/>
          <p:cNvSpPr>
            <a:spLocks noGrp="1"/>
          </p:cNvSpPr>
          <p:nvPr>
            <p:ph idx="1"/>
          </p:nvPr>
        </p:nvSpPr>
        <p:spPr/>
        <p:txBody>
          <a:bodyPr>
            <a:normAutofit fontScale="85000" lnSpcReduction="20000"/>
          </a:bodyPr>
          <a:lstStyle/>
          <a:p>
            <a:r>
              <a:rPr lang="en-US" dirty="0"/>
              <a:t>The biography, or bio, is simply the “about the author” segment.</a:t>
            </a:r>
          </a:p>
          <a:p>
            <a:r>
              <a:rPr lang="en-US" dirty="0"/>
              <a:t> Many editors will ask for a brief biography about you to publish with your story. </a:t>
            </a:r>
          </a:p>
          <a:p>
            <a:r>
              <a:rPr lang="en-US" dirty="0"/>
              <a:t>You are responsible for writing your biography. Here are few things to keep in mind:</a:t>
            </a:r>
          </a:p>
          <a:p>
            <a:pPr lvl="2"/>
            <a:r>
              <a:rPr lang="en-US" dirty="0"/>
              <a:t>Almost all biographies are in third person.</a:t>
            </a:r>
          </a:p>
          <a:p>
            <a:pPr lvl="2"/>
            <a:r>
              <a:rPr lang="en-US" dirty="0"/>
              <a:t>Most biographies range from 50-200 words. Always check with the editor’s guidelines to see how long your biography should be.</a:t>
            </a:r>
          </a:p>
          <a:p>
            <a:pPr lvl="2"/>
            <a:r>
              <a:rPr lang="en-US" dirty="0"/>
              <a:t>The information included in your biography is up to you. However, many writers list where else they have been published. </a:t>
            </a:r>
          </a:p>
          <a:p>
            <a:pPr lvl="2"/>
            <a:r>
              <a:rPr lang="en-US" dirty="0"/>
              <a:t>If you have a website (such as a blog, Facebook page, or actual site), you should consider adding where to find it in your bio. </a:t>
            </a:r>
          </a:p>
          <a:p>
            <a:r>
              <a:rPr lang="en-US" dirty="0"/>
              <a:t> Keep your bio short and creditable. Causally mention what qualifies you as a writer. (Qualifiers can be education, writing awards, and previous publications.)</a:t>
            </a:r>
          </a:p>
          <a:p>
            <a:r>
              <a:rPr lang="en-US" dirty="0"/>
              <a:t>Try not to sound boastful.</a:t>
            </a:r>
          </a:p>
        </p:txBody>
      </p:sp>
    </p:spTree>
    <p:extLst>
      <p:ext uri="{BB962C8B-B14F-4D97-AF65-F5344CB8AC3E}">
        <p14:creationId xmlns:p14="http://schemas.microsoft.com/office/powerpoint/2010/main" val="3372448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Biography</a:t>
            </a:r>
          </a:p>
        </p:txBody>
      </p:sp>
      <p:sp>
        <p:nvSpPr>
          <p:cNvPr id="3" name="Content Placeholder 2"/>
          <p:cNvSpPr>
            <a:spLocks noGrp="1"/>
          </p:cNvSpPr>
          <p:nvPr>
            <p:ph idx="1"/>
          </p:nvPr>
        </p:nvSpPr>
        <p:spPr/>
        <p:txBody>
          <a:bodyPr/>
          <a:lstStyle/>
          <a:p>
            <a:pPr marL="0" indent="0">
              <a:buNone/>
            </a:pPr>
            <a:r>
              <a:rPr lang="en-US" dirty="0"/>
              <a:t>Molly E. Hamilton is a writer who enjoys creating stories that allow readers to discover new creatures and new explanations for the ordinary. Molly, as well as her characters, wish to entertain all who are bored and cheer all who are lonely. Her work has appeared in </a:t>
            </a:r>
            <a:r>
              <a:rPr lang="en-US" i="1" dirty="0"/>
              <a:t>Linguistic Erosion</a:t>
            </a:r>
            <a:r>
              <a:rPr lang="en-US" dirty="0"/>
              <a:t>, </a:t>
            </a:r>
            <a:r>
              <a:rPr lang="en-US" i="1" dirty="0" err="1"/>
              <a:t>Inwood</a:t>
            </a:r>
            <a:r>
              <a:rPr lang="en-US" i="1" dirty="0"/>
              <a:t> Indiana</a:t>
            </a:r>
            <a:r>
              <a:rPr lang="en-US" dirty="0"/>
              <a:t>, and in the </a:t>
            </a:r>
            <a:r>
              <a:rPr lang="en-US" i="1" dirty="0"/>
              <a:t>Phantom Kangaroo</a:t>
            </a:r>
            <a:r>
              <a:rPr lang="en-US" dirty="0"/>
              <a:t>.</a:t>
            </a:r>
          </a:p>
          <a:p>
            <a:endParaRPr lang="en-US" dirty="0"/>
          </a:p>
        </p:txBody>
      </p:sp>
    </p:spTree>
    <p:extLst>
      <p:ext uri="{BB962C8B-B14F-4D97-AF65-F5344CB8AC3E}">
        <p14:creationId xmlns:p14="http://schemas.microsoft.com/office/powerpoint/2010/main" val="294759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Biography</a:t>
            </a:r>
          </a:p>
        </p:txBody>
      </p:sp>
      <p:sp>
        <p:nvSpPr>
          <p:cNvPr id="3" name="Content Placeholder 2"/>
          <p:cNvSpPr>
            <a:spLocks noGrp="1"/>
          </p:cNvSpPr>
          <p:nvPr>
            <p:ph idx="1"/>
          </p:nvPr>
        </p:nvSpPr>
        <p:spPr/>
        <p:txBody>
          <a:bodyPr/>
          <a:lstStyle/>
          <a:p>
            <a:pPr marL="0" indent="0">
              <a:buNone/>
            </a:pPr>
            <a:r>
              <a:rPr lang="en-US" dirty="0"/>
              <a:t>Molly E. Hamilton is a graduate student at Lindenwood University. When she is not working or attending classes to get an MFA in writing, she can be found spoiling a rather large rabbit and a little dog.  You can find more of Molly’s writing in </a:t>
            </a:r>
            <a:r>
              <a:rPr lang="en-US" i="1" dirty="0"/>
              <a:t>Phantom Kangaroo</a:t>
            </a:r>
            <a:r>
              <a:rPr lang="en-US" dirty="0"/>
              <a:t>, </a:t>
            </a:r>
            <a:r>
              <a:rPr lang="en-US" i="1" dirty="0"/>
              <a:t>Scarlet Leaf Review,</a:t>
            </a:r>
            <a:r>
              <a:rPr lang="en-US" dirty="0"/>
              <a:t> and in the anthology </a:t>
            </a:r>
            <a:r>
              <a:rPr lang="en-US" i="1" dirty="0"/>
              <a:t>Harvest Time</a:t>
            </a:r>
            <a:r>
              <a:rPr lang="en-US" dirty="0"/>
              <a:t>, edited by Glenn Lyvers. </a:t>
            </a:r>
          </a:p>
          <a:p>
            <a:pPr marL="0" indent="0">
              <a:buNone/>
            </a:pPr>
            <a:endParaRPr lang="en-US" dirty="0"/>
          </a:p>
        </p:txBody>
      </p:sp>
    </p:spTree>
    <p:extLst>
      <p:ext uri="{BB962C8B-B14F-4D97-AF65-F5344CB8AC3E}">
        <p14:creationId xmlns:p14="http://schemas.microsoft.com/office/powerpoint/2010/main" val="4135172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Query Letter</a:t>
            </a:r>
          </a:p>
        </p:txBody>
      </p:sp>
      <p:sp>
        <p:nvSpPr>
          <p:cNvPr id="3" name="Content Placeholder 2"/>
          <p:cNvSpPr>
            <a:spLocks noGrp="1"/>
          </p:cNvSpPr>
          <p:nvPr>
            <p:ph idx="1"/>
          </p:nvPr>
        </p:nvSpPr>
        <p:spPr>
          <a:xfrm>
            <a:off x="838200" y="1825625"/>
            <a:ext cx="10515600" cy="4771118"/>
          </a:xfrm>
        </p:spPr>
        <p:txBody>
          <a:bodyPr>
            <a:normAutofit/>
          </a:bodyPr>
          <a:lstStyle/>
          <a:p>
            <a:r>
              <a:rPr lang="en-US" dirty="0"/>
              <a:t>First, there are two kinds of query letters:</a:t>
            </a:r>
          </a:p>
          <a:p>
            <a:pPr marL="914400" lvl="1" indent="-457200">
              <a:buFont typeface="+mj-lt"/>
              <a:buAutoNum type="arabicPeriod"/>
            </a:pPr>
            <a:r>
              <a:rPr lang="en-US" dirty="0"/>
              <a:t>The “sales pitch” you make to an editor or agent regarding a longer work. This kind of letter is made to prompt the editor or agent to request you to send your work. </a:t>
            </a:r>
          </a:p>
          <a:p>
            <a:pPr marL="914400" lvl="1" indent="-457200">
              <a:buFont typeface="+mj-lt"/>
              <a:buAutoNum type="arabicPeriod"/>
            </a:pPr>
            <a:r>
              <a:rPr lang="en-US" dirty="0"/>
              <a:t> The “follow up” letter you send that inquires about the status of your story after waiting beyond the estimated time.</a:t>
            </a:r>
          </a:p>
          <a:p>
            <a:pPr marL="457200" lvl="1" indent="0">
              <a:buNone/>
            </a:pPr>
            <a:endParaRPr lang="en-US" dirty="0"/>
          </a:p>
          <a:p>
            <a:pPr marL="233363" lvl="1" indent="-233363"/>
            <a:r>
              <a:rPr lang="en-US" sz="2800" dirty="0"/>
              <a:t>We will be discussing the </a:t>
            </a:r>
            <a:r>
              <a:rPr lang="en-US" sz="2800" u="sng" dirty="0"/>
              <a:t>second</a:t>
            </a:r>
            <a:r>
              <a:rPr lang="en-US" sz="2800" dirty="0"/>
              <a:t> definition. </a:t>
            </a:r>
          </a:p>
        </p:txBody>
      </p:sp>
    </p:spTree>
    <p:extLst>
      <p:ext uri="{BB962C8B-B14F-4D97-AF65-F5344CB8AC3E}">
        <p14:creationId xmlns:p14="http://schemas.microsoft.com/office/powerpoint/2010/main" val="4114165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FF39-6ECA-4AA0-8713-706AF1535A55}"/>
              </a:ext>
            </a:extLst>
          </p:cNvPr>
          <p:cNvSpPr>
            <a:spLocks noGrp="1"/>
          </p:cNvSpPr>
          <p:nvPr>
            <p:ph type="title"/>
          </p:nvPr>
        </p:nvSpPr>
        <p:spPr/>
        <p:txBody>
          <a:bodyPr/>
          <a:lstStyle/>
          <a:p>
            <a:r>
              <a:rPr lang="en-US" dirty="0"/>
              <a:t>The Query Letter</a:t>
            </a:r>
          </a:p>
        </p:txBody>
      </p:sp>
      <p:sp>
        <p:nvSpPr>
          <p:cNvPr id="3" name="Content Placeholder 2">
            <a:extLst>
              <a:ext uri="{FF2B5EF4-FFF2-40B4-BE49-F238E27FC236}">
                <a16:creationId xmlns:a16="http://schemas.microsoft.com/office/drawing/2014/main" id="{DBD0C7C4-942A-447B-B0FD-EF017D69848F}"/>
              </a:ext>
            </a:extLst>
          </p:cNvPr>
          <p:cNvSpPr>
            <a:spLocks noGrp="1"/>
          </p:cNvSpPr>
          <p:nvPr>
            <p:ph idx="1"/>
          </p:nvPr>
        </p:nvSpPr>
        <p:spPr/>
        <p:txBody>
          <a:bodyPr/>
          <a:lstStyle/>
          <a:p>
            <a:pPr marL="233363" lvl="1" indent="-233363"/>
            <a:r>
              <a:rPr lang="en-US" sz="2800" dirty="0"/>
              <a:t> Query letters (second definition) are respectful and short letters. Even if you may be irritated with waiting, you must sound professional. </a:t>
            </a:r>
          </a:p>
          <a:p>
            <a:pPr marL="233363" lvl="1" indent="-233363"/>
            <a:r>
              <a:rPr lang="en-US" sz="2800" dirty="0"/>
              <a:t>For a query letter: greet the editor, say who you are, say what your story title is, specify when you submitted, and wrap up your letter with a polite closing. </a:t>
            </a:r>
          </a:p>
          <a:p>
            <a:pPr marL="233363" lvl="1" indent="-233363"/>
            <a:r>
              <a:rPr lang="en-US" sz="2800" dirty="0"/>
              <a:t>Be sure to check the guidelines for any querying rules!</a:t>
            </a:r>
          </a:p>
          <a:p>
            <a:endParaRPr lang="en-US" dirty="0"/>
          </a:p>
        </p:txBody>
      </p:sp>
    </p:spTree>
    <p:extLst>
      <p:ext uri="{BB962C8B-B14F-4D97-AF65-F5344CB8AC3E}">
        <p14:creationId xmlns:p14="http://schemas.microsoft.com/office/powerpoint/2010/main" val="672426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Query Letter</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Dear editor,</a:t>
            </a:r>
          </a:p>
          <a:p>
            <a:pPr marL="0" indent="0">
              <a:buNone/>
            </a:pPr>
            <a:endParaRPr lang="en-US" dirty="0"/>
          </a:p>
          <a:p>
            <a:pPr marL="0" indent="0">
              <a:buNone/>
            </a:pPr>
            <a:r>
              <a:rPr lang="en-US" dirty="0"/>
              <a:t>My name is Molly Hamilton, and I am writing in regards of a submission I made on May fifth, 2015. The story I submitted was titled “The Upside-down J,” and I have not yet received a response from  you. </a:t>
            </a:r>
          </a:p>
          <a:p>
            <a:pPr marL="0" indent="0">
              <a:buNone/>
            </a:pPr>
            <a:r>
              <a:rPr lang="en-US" dirty="0"/>
              <a:t>Please let me know if I need to resend it to you or if it is still being considered for publication.</a:t>
            </a:r>
          </a:p>
          <a:p>
            <a:pPr marL="0" indent="0">
              <a:buNone/>
            </a:pPr>
            <a:endParaRPr lang="en-US" dirty="0"/>
          </a:p>
          <a:p>
            <a:pPr marL="0" indent="0">
              <a:buNone/>
            </a:pPr>
            <a:r>
              <a:rPr lang="en-US" dirty="0"/>
              <a:t>Thank you,</a:t>
            </a:r>
          </a:p>
          <a:p>
            <a:pPr marL="0" indent="0">
              <a:buNone/>
            </a:pPr>
            <a:endParaRPr lang="en-US" dirty="0"/>
          </a:p>
          <a:p>
            <a:pPr marL="0" indent="0">
              <a:buNone/>
            </a:pPr>
            <a:r>
              <a:rPr lang="en-US" dirty="0"/>
              <a:t>Molly</a:t>
            </a:r>
          </a:p>
        </p:txBody>
      </p:sp>
    </p:spTree>
    <p:extLst>
      <p:ext uri="{BB962C8B-B14F-4D97-AF65-F5344CB8AC3E}">
        <p14:creationId xmlns:p14="http://schemas.microsoft.com/office/powerpoint/2010/main" val="231017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Waiting</a:t>
            </a:r>
          </a:p>
        </p:txBody>
      </p:sp>
      <p:sp>
        <p:nvSpPr>
          <p:cNvPr id="3" name="Content Placeholder 2"/>
          <p:cNvSpPr>
            <a:spLocks noGrp="1"/>
          </p:cNvSpPr>
          <p:nvPr>
            <p:ph idx="1"/>
          </p:nvPr>
        </p:nvSpPr>
        <p:spPr/>
        <p:txBody>
          <a:bodyPr>
            <a:normAutofit lnSpcReduction="10000"/>
          </a:bodyPr>
          <a:lstStyle/>
          <a:p>
            <a:r>
              <a:rPr lang="en-US" dirty="0"/>
              <a:t>Generally, editors will have an estimate of how long you will have to wait for a response.  </a:t>
            </a:r>
          </a:p>
          <a:p>
            <a:r>
              <a:rPr lang="en-US" dirty="0"/>
              <a:t>Editors can take weeks or even months to respond to your story. </a:t>
            </a:r>
          </a:p>
          <a:p>
            <a:r>
              <a:rPr lang="en-US" dirty="0"/>
              <a:t>Editors generally list when they are open to take submissions. You may have to wait for their reading period to open before you can submit your work.</a:t>
            </a:r>
          </a:p>
          <a:p>
            <a:r>
              <a:rPr lang="en-US" dirty="0"/>
              <a:t>Some editors may never respond. </a:t>
            </a:r>
          </a:p>
          <a:p>
            <a:r>
              <a:rPr lang="en-US" dirty="0"/>
              <a:t>If the editor has gone beyond the response time, check the guidelines to see how long you must wait before you send a follow up/query letter. </a:t>
            </a:r>
          </a:p>
          <a:p>
            <a:pPr marL="0" indent="0">
              <a:buNone/>
            </a:pPr>
            <a:endParaRPr lang="en-US" dirty="0"/>
          </a:p>
        </p:txBody>
      </p:sp>
    </p:spTree>
    <p:extLst>
      <p:ext uri="{BB962C8B-B14F-4D97-AF65-F5344CB8AC3E}">
        <p14:creationId xmlns:p14="http://schemas.microsoft.com/office/powerpoint/2010/main" val="349856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Reason One:</a:t>
            </a:r>
            <a:br>
              <a:rPr lang="en-US" dirty="0"/>
            </a:br>
            <a:r>
              <a:rPr lang="en-US" dirty="0"/>
              <a:t>Credentials </a:t>
            </a:r>
          </a:p>
        </p:txBody>
      </p:sp>
      <p:sp>
        <p:nvSpPr>
          <p:cNvPr id="3" name="Content Placeholder 2"/>
          <p:cNvSpPr>
            <a:spLocks noGrp="1"/>
          </p:cNvSpPr>
          <p:nvPr>
            <p:ph idx="1"/>
          </p:nvPr>
        </p:nvSpPr>
        <p:spPr/>
        <p:txBody>
          <a:bodyPr/>
          <a:lstStyle/>
          <a:p>
            <a:r>
              <a:rPr lang="en-US" dirty="0"/>
              <a:t> Being published in a literary journal or magazine signals experience and skill to editors.</a:t>
            </a:r>
          </a:p>
          <a:p>
            <a:r>
              <a:rPr lang="en-US" dirty="0"/>
              <a:t> However, previous publications can also attract an agent. </a:t>
            </a:r>
          </a:p>
          <a:p>
            <a:pPr marL="0" indent="0">
              <a:buNone/>
            </a:pPr>
            <a:endParaRPr lang="en-US" dirty="0"/>
          </a:p>
        </p:txBody>
      </p:sp>
    </p:spTree>
    <p:extLst>
      <p:ext uri="{BB962C8B-B14F-4D97-AF65-F5344CB8AC3E}">
        <p14:creationId xmlns:p14="http://schemas.microsoft.com/office/powerpoint/2010/main" val="3076862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Following the Editor’s Rules</a:t>
            </a:r>
          </a:p>
        </p:txBody>
      </p:sp>
      <p:sp>
        <p:nvSpPr>
          <p:cNvPr id="3" name="Content Placeholder 2"/>
          <p:cNvSpPr>
            <a:spLocks noGrp="1"/>
          </p:cNvSpPr>
          <p:nvPr>
            <p:ph idx="1"/>
          </p:nvPr>
        </p:nvSpPr>
        <p:spPr>
          <a:xfrm>
            <a:off x="838200" y="1825624"/>
            <a:ext cx="10515600" cy="5032375"/>
          </a:xfrm>
        </p:spPr>
        <p:txBody>
          <a:bodyPr>
            <a:normAutofit fontScale="85000" lnSpcReduction="20000"/>
          </a:bodyPr>
          <a:lstStyle/>
          <a:p>
            <a:r>
              <a:rPr lang="en-US" dirty="0"/>
              <a:t>Editors write their guidelines for a purpose. </a:t>
            </a:r>
          </a:p>
          <a:p>
            <a:r>
              <a:rPr lang="en-US" dirty="0"/>
              <a:t>Editors have hundreds and hundreds of submissions to read. To narrow down their workload, writers who disobey their rules usually have their stories deleted and unread.</a:t>
            </a:r>
          </a:p>
          <a:p>
            <a:r>
              <a:rPr lang="en-US" dirty="0"/>
              <a:t>Read all of the guidelines carefully and follow the instructions and respect what the editor considers acceptable and unacceptable. </a:t>
            </a:r>
          </a:p>
          <a:p>
            <a:r>
              <a:rPr lang="en-US" dirty="0"/>
              <a:t>By following the guidelines, you show you are good to work with and professional. </a:t>
            </a:r>
          </a:p>
          <a:p>
            <a:r>
              <a:rPr lang="en-US" dirty="0"/>
              <a:t>If you are confused about an editor’s rules, you can normally email them your question!</a:t>
            </a:r>
          </a:p>
          <a:p>
            <a:r>
              <a:rPr lang="en-US" dirty="0"/>
              <a:t>If an editor does not accept “simultaneous submissions” but you send your story to them and others, you are at high risk of not getting your story published by them.</a:t>
            </a:r>
          </a:p>
          <a:p>
            <a:r>
              <a:rPr lang="en-US" dirty="0"/>
              <a:t>If you spite an editor, other editors  may find out. Many journals have “sister journals” and many editors network together. </a:t>
            </a:r>
          </a:p>
        </p:txBody>
      </p:sp>
    </p:spTree>
    <p:extLst>
      <p:ext uri="{BB962C8B-B14F-4D97-AF65-F5344CB8AC3E}">
        <p14:creationId xmlns:p14="http://schemas.microsoft.com/office/powerpoint/2010/main" val="120334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Submit to Your Work to the Editor</a:t>
            </a:r>
          </a:p>
        </p:txBody>
      </p:sp>
      <p:sp>
        <p:nvSpPr>
          <p:cNvPr id="3" name="Content Placeholder 2"/>
          <p:cNvSpPr>
            <a:spLocks noGrp="1"/>
          </p:cNvSpPr>
          <p:nvPr>
            <p:ph idx="1"/>
          </p:nvPr>
        </p:nvSpPr>
        <p:spPr/>
        <p:txBody>
          <a:bodyPr>
            <a:normAutofit fontScale="92500" lnSpcReduction="20000"/>
          </a:bodyPr>
          <a:lstStyle/>
          <a:p>
            <a:r>
              <a:rPr lang="en-US" dirty="0"/>
              <a:t>In the guidelines, editors will tell you how to submit. </a:t>
            </a:r>
          </a:p>
          <a:p>
            <a:r>
              <a:rPr lang="en-US" dirty="0"/>
              <a:t>Most commonly, writers submit their work through email (make sure you email address is respectable!), a form on the journal/magazine’s website, or the website </a:t>
            </a:r>
            <a:r>
              <a:rPr lang="en-US" i="1" dirty="0"/>
              <a:t>Submittable</a:t>
            </a:r>
            <a:r>
              <a:rPr lang="en-US" dirty="0"/>
              <a:t>. </a:t>
            </a:r>
          </a:p>
          <a:p>
            <a:r>
              <a:rPr lang="en-US" dirty="0"/>
              <a:t>Submittlable.com is free for writers to make an account and allows the writer to check for status updates. </a:t>
            </a:r>
          </a:p>
          <a:p>
            <a:pPr lvl="2"/>
            <a:r>
              <a:rPr lang="en-US" sz="2600" dirty="0"/>
              <a:t>Writers can watch their work go from “Received”, “Pending”, “Accepted”, or “Declined.”</a:t>
            </a:r>
          </a:p>
          <a:p>
            <a:pPr marL="342900" lvl="2" indent="-342900"/>
            <a:r>
              <a:rPr lang="en-US" sz="2800" dirty="0"/>
              <a:t> Writers can also “withdraw” their work using </a:t>
            </a:r>
            <a:r>
              <a:rPr lang="en-US" sz="2800" i="1" dirty="0" err="1"/>
              <a:t>Submittable</a:t>
            </a:r>
            <a:r>
              <a:rPr lang="en-US" sz="2800" i="1" dirty="0"/>
              <a:t>.</a:t>
            </a:r>
          </a:p>
          <a:p>
            <a:pPr marL="1257300" lvl="4" indent="-342900"/>
            <a:r>
              <a:rPr lang="en-US" sz="2600" dirty="0"/>
              <a:t>Writers should withdraw their work if it has been published first by another publisher.</a:t>
            </a:r>
          </a:p>
          <a:p>
            <a:pPr marL="342900" lvl="2" indent="-342900"/>
            <a:r>
              <a:rPr lang="en-US" sz="2800" i="1" dirty="0" err="1"/>
              <a:t>Submittable</a:t>
            </a:r>
            <a:r>
              <a:rPr lang="en-US" sz="2800" dirty="0"/>
              <a:t> can also be a communication platform for the writer and editor/publisher. </a:t>
            </a:r>
            <a:endParaRPr lang="en-US" sz="2800" i="1" dirty="0"/>
          </a:p>
        </p:txBody>
      </p:sp>
    </p:spTree>
    <p:extLst>
      <p:ext uri="{BB962C8B-B14F-4D97-AF65-F5344CB8AC3E}">
        <p14:creationId xmlns:p14="http://schemas.microsoft.com/office/powerpoint/2010/main" val="4201657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Perseverance</a:t>
            </a:r>
          </a:p>
        </p:txBody>
      </p:sp>
      <p:sp>
        <p:nvSpPr>
          <p:cNvPr id="3" name="Content Placeholder 2"/>
          <p:cNvSpPr>
            <a:spLocks noGrp="1"/>
          </p:cNvSpPr>
          <p:nvPr>
            <p:ph idx="1"/>
          </p:nvPr>
        </p:nvSpPr>
        <p:spPr>
          <a:xfrm>
            <a:off x="838200" y="1825624"/>
            <a:ext cx="10515600" cy="5032375"/>
          </a:xfrm>
        </p:spPr>
        <p:txBody>
          <a:bodyPr/>
          <a:lstStyle/>
          <a:p>
            <a:r>
              <a:rPr lang="en-US" dirty="0"/>
              <a:t>The writing world is filled with lots of competition. Your story could be competing with a 1,000 other stories or more.</a:t>
            </a:r>
          </a:p>
          <a:p>
            <a:r>
              <a:rPr lang="en-US" dirty="0"/>
              <a:t>Some editors will have a theme for their literary journal/magazine, and it is possible that another author’s story was a better fit for the theme.</a:t>
            </a:r>
          </a:p>
          <a:p>
            <a:r>
              <a:rPr lang="en-US" dirty="0"/>
              <a:t>It is also important to remember that the editor is a person with biases. Your story could be published because it reminded the editor of their childhood, or it could be rejected for featuring a cat, which the editor is deathly allergic to. </a:t>
            </a:r>
          </a:p>
          <a:p>
            <a:r>
              <a:rPr lang="en-US" dirty="0"/>
              <a:t>The more your submit, the better your chances of publication are.</a:t>
            </a:r>
          </a:p>
          <a:p>
            <a:r>
              <a:rPr lang="en-US" dirty="0"/>
              <a:t>Essentially, to get published, you must have lots of perseverance.</a:t>
            </a:r>
          </a:p>
        </p:txBody>
      </p:sp>
    </p:spTree>
    <p:extLst>
      <p:ext uri="{BB962C8B-B14F-4D97-AF65-F5344CB8AC3E}">
        <p14:creationId xmlns:p14="http://schemas.microsoft.com/office/powerpoint/2010/main" val="3918522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lstStyle/>
          <a:p>
            <a:r>
              <a:rPr lang="en-US" dirty="0"/>
              <a:t>If you have any questions or concerns, please contact Molly Hamilton at </a:t>
            </a:r>
            <a:r>
              <a:rPr lang="en-US" dirty="0">
                <a:hlinkClick r:id="rId2"/>
              </a:rPr>
              <a:t>MHamilton1@Lindenwood.edu</a:t>
            </a:r>
            <a:r>
              <a:rPr lang="en-US" dirty="0"/>
              <a:t>.</a:t>
            </a:r>
          </a:p>
          <a:p>
            <a:endParaRPr lang="en-US" dirty="0"/>
          </a:p>
        </p:txBody>
      </p:sp>
    </p:spTree>
    <p:extLst>
      <p:ext uri="{BB962C8B-B14F-4D97-AF65-F5344CB8AC3E}">
        <p14:creationId xmlns:p14="http://schemas.microsoft.com/office/powerpoint/2010/main" val="4014434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3398-D271-446A-95BC-2CAA00780F63}"/>
              </a:ext>
            </a:extLst>
          </p:cNvPr>
          <p:cNvSpPr>
            <a:spLocks noGrp="1"/>
          </p:cNvSpPr>
          <p:nvPr>
            <p:ph type="title"/>
          </p:nvPr>
        </p:nvSpPr>
        <p:spPr/>
        <p:txBody>
          <a:bodyPr/>
          <a:lstStyle/>
          <a:p>
            <a:pPr algn="ctr"/>
            <a:r>
              <a:rPr lang="en-US" dirty="0"/>
              <a:t>Further Resources:</a:t>
            </a:r>
            <a:br>
              <a:rPr lang="en-US" dirty="0"/>
            </a:br>
            <a:r>
              <a:rPr lang="en-US" dirty="0"/>
              <a:t>Best Literary Magazines as of 2018</a:t>
            </a:r>
          </a:p>
        </p:txBody>
      </p:sp>
      <p:sp>
        <p:nvSpPr>
          <p:cNvPr id="3" name="Content Placeholder 2">
            <a:extLst>
              <a:ext uri="{FF2B5EF4-FFF2-40B4-BE49-F238E27FC236}">
                <a16:creationId xmlns:a16="http://schemas.microsoft.com/office/drawing/2014/main" id="{8F6A8C5B-DC07-4C14-A6E3-54BBC6522AFC}"/>
              </a:ext>
            </a:extLst>
          </p:cNvPr>
          <p:cNvSpPr>
            <a:spLocks noGrp="1"/>
          </p:cNvSpPr>
          <p:nvPr>
            <p:ph idx="1"/>
          </p:nvPr>
        </p:nvSpPr>
        <p:spPr>
          <a:xfrm>
            <a:off x="838200" y="1825624"/>
            <a:ext cx="10515600" cy="4853471"/>
          </a:xfrm>
        </p:spPr>
        <p:txBody>
          <a:bodyPr>
            <a:normAutofit fontScale="92500" lnSpcReduction="10000"/>
          </a:bodyPr>
          <a:lstStyle/>
          <a:p>
            <a:r>
              <a:rPr lang="en-US" sz="3000" i="1" dirty="0"/>
              <a:t>The New Yorker </a:t>
            </a:r>
            <a:r>
              <a:rPr lang="en-US" sz="2000" i="1" dirty="0">
                <a:hlinkClick r:id="rId2"/>
              </a:rPr>
              <a:t>https://www.newyorker.com/about/contact</a:t>
            </a:r>
            <a:r>
              <a:rPr lang="en-US" sz="2000" i="1" dirty="0"/>
              <a:t> </a:t>
            </a:r>
          </a:p>
          <a:p>
            <a:r>
              <a:rPr lang="en-US" sz="3000" i="1" dirty="0"/>
              <a:t>Glimmer Train </a:t>
            </a:r>
            <a:r>
              <a:rPr lang="en-US" sz="2000" i="1" dirty="0">
                <a:hlinkClick r:id="rId3"/>
              </a:rPr>
              <a:t>http://www.glimmertrain.com/pages/writing_guidelines.php</a:t>
            </a:r>
            <a:r>
              <a:rPr lang="en-US" sz="2000" i="1" dirty="0"/>
              <a:t> </a:t>
            </a:r>
          </a:p>
          <a:p>
            <a:r>
              <a:rPr lang="en-US" sz="3000" i="1" dirty="0"/>
              <a:t>The New England Review </a:t>
            </a:r>
            <a:r>
              <a:rPr lang="en-US" sz="2200" i="1" dirty="0">
                <a:hlinkClick r:id="rId4"/>
              </a:rPr>
              <a:t>http://www.nereview.com/ner-submissions/</a:t>
            </a:r>
            <a:r>
              <a:rPr lang="en-US" sz="2200" i="1" dirty="0"/>
              <a:t> </a:t>
            </a:r>
          </a:p>
          <a:p>
            <a:r>
              <a:rPr lang="en-US" sz="3000" i="1" dirty="0"/>
              <a:t>Harper’s Magazine </a:t>
            </a:r>
            <a:r>
              <a:rPr lang="en-US" sz="2000" i="1" dirty="0">
                <a:hlinkClick r:id="rId5"/>
              </a:rPr>
              <a:t>https://harpers.org/submissions/</a:t>
            </a:r>
            <a:r>
              <a:rPr lang="en-US" sz="2000" i="1" dirty="0"/>
              <a:t> </a:t>
            </a:r>
          </a:p>
          <a:p>
            <a:r>
              <a:rPr lang="en-US" sz="3000" i="1" dirty="0" err="1"/>
              <a:t>Threepenny</a:t>
            </a:r>
            <a:r>
              <a:rPr lang="en-US" sz="3000" i="1" dirty="0"/>
              <a:t> Review </a:t>
            </a:r>
            <a:r>
              <a:rPr lang="en-US" sz="2200" i="1" dirty="0">
                <a:hlinkClick r:id="rId6"/>
              </a:rPr>
              <a:t>https://www.threepennyreview.com/submissions.html</a:t>
            </a:r>
            <a:r>
              <a:rPr lang="en-US" sz="2200" i="1" dirty="0"/>
              <a:t> </a:t>
            </a:r>
            <a:endParaRPr lang="en-US" sz="3000" i="1" dirty="0"/>
          </a:p>
          <a:p>
            <a:r>
              <a:rPr lang="en-US" sz="3000" i="1" dirty="0"/>
              <a:t>Michigan Quarterly </a:t>
            </a:r>
            <a:r>
              <a:rPr lang="en-US" sz="2200" i="1" dirty="0">
                <a:hlinkClick r:id="rId7"/>
              </a:rPr>
              <a:t>http://www.michiganquarterlyreview.com/submit/</a:t>
            </a:r>
            <a:r>
              <a:rPr lang="en-US" sz="2200" i="1" dirty="0"/>
              <a:t> </a:t>
            </a:r>
          </a:p>
          <a:p>
            <a:r>
              <a:rPr lang="en-US" sz="3000" i="1" dirty="0"/>
              <a:t>The Gettysburg Review </a:t>
            </a:r>
            <a:r>
              <a:rPr lang="en-US" sz="2200" i="1" dirty="0">
                <a:hlinkClick r:id="rId8"/>
              </a:rPr>
              <a:t>http://www.gettysburgreview.com/submissions/</a:t>
            </a:r>
            <a:r>
              <a:rPr lang="en-US" sz="2200" i="1" dirty="0"/>
              <a:t> </a:t>
            </a:r>
            <a:endParaRPr lang="en-US" sz="3000" i="1" dirty="0"/>
          </a:p>
          <a:p>
            <a:r>
              <a:rPr lang="en-US" sz="3000" i="1" dirty="0"/>
              <a:t>The Missouri Review </a:t>
            </a:r>
            <a:r>
              <a:rPr lang="en-US" sz="2200" i="1" dirty="0">
                <a:hlinkClick r:id="rId9"/>
              </a:rPr>
              <a:t>https://www.missourireview.com/submissions/</a:t>
            </a:r>
            <a:r>
              <a:rPr lang="en-US" sz="2200" i="1" dirty="0"/>
              <a:t> </a:t>
            </a:r>
            <a:endParaRPr lang="en-US" sz="3000" i="1" dirty="0"/>
          </a:p>
          <a:p>
            <a:r>
              <a:rPr lang="en-US" sz="3000" i="1" dirty="0"/>
              <a:t>Chicago Review </a:t>
            </a:r>
            <a:r>
              <a:rPr lang="en-US" sz="2200" i="1" dirty="0">
                <a:hlinkClick r:id="rId10"/>
              </a:rPr>
              <a:t>http://chicagoreview.org/about/submissions/</a:t>
            </a:r>
            <a:r>
              <a:rPr lang="en-US" sz="2200" i="1" dirty="0"/>
              <a:t> </a:t>
            </a:r>
          </a:p>
          <a:p>
            <a:r>
              <a:rPr lang="en-US" sz="3000" i="1" dirty="0"/>
              <a:t>Black Warrior </a:t>
            </a:r>
            <a:r>
              <a:rPr lang="en-US" sz="2200" i="1" dirty="0">
                <a:hlinkClick r:id="rId11"/>
              </a:rPr>
              <a:t>http://bwr.ua.edu/online-edition/call-online-submissions/</a:t>
            </a:r>
            <a:r>
              <a:rPr lang="en-US" sz="2200" i="1" dirty="0"/>
              <a:t> </a:t>
            </a:r>
            <a:endParaRPr lang="en-US" sz="3000" i="1" dirty="0"/>
          </a:p>
        </p:txBody>
      </p:sp>
    </p:spTree>
    <p:extLst>
      <p:ext uri="{BB962C8B-B14F-4D97-AF65-F5344CB8AC3E}">
        <p14:creationId xmlns:p14="http://schemas.microsoft.com/office/powerpoint/2010/main" val="18892008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9B56-FE7F-43C1-BE30-91BE700289AF}"/>
              </a:ext>
            </a:extLst>
          </p:cNvPr>
          <p:cNvSpPr>
            <a:spLocks noGrp="1"/>
          </p:cNvSpPr>
          <p:nvPr>
            <p:ph type="title"/>
          </p:nvPr>
        </p:nvSpPr>
        <p:spPr/>
        <p:txBody>
          <a:bodyPr>
            <a:noAutofit/>
          </a:bodyPr>
          <a:lstStyle/>
          <a:p>
            <a:pPr algn="ctr"/>
            <a:r>
              <a:rPr lang="en-US" sz="3600" dirty="0"/>
              <a:t>Further Resources:</a:t>
            </a:r>
            <a:br>
              <a:rPr lang="en-US" sz="3600" dirty="0"/>
            </a:br>
            <a:r>
              <a:rPr lang="en-US" sz="3600" dirty="0"/>
              <a:t>Best Science Fiction and Fantasy Magazines as of 2018</a:t>
            </a:r>
          </a:p>
        </p:txBody>
      </p:sp>
      <p:sp>
        <p:nvSpPr>
          <p:cNvPr id="3" name="Subtitle 2">
            <a:extLst>
              <a:ext uri="{FF2B5EF4-FFF2-40B4-BE49-F238E27FC236}">
                <a16:creationId xmlns:a16="http://schemas.microsoft.com/office/drawing/2014/main" id="{CB011C1B-63B7-4EEC-9AC3-4FE0AC8AAEC2}"/>
              </a:ext>
            </a:extLst>
          </p:cNvPr>
          <p:cNvSpPr>
            <a:spLocks noGrp="1"/>
          </p:cNvSpPr>
          <p:nvPr>
            <p:ph idx="1"/>
          </p:nvPr>
        </p:nvSpPr>
        <p:spPr>
          <a:xfrm>
            <a:off x="838200" y="1825624"/>
            <a:ext cx="10515600" cy="4893227"/>
          </a:xfrm>
        </p:spPr>
        <p:txBody>
          <a:bodyPr>
            <a:normAutofit fontScale="92500" lnSpcReduction="10000"/>
          </a:bodyPr>
          <a:lstStyle/>
          <a:p>
            <a:r>
              <a:rPr lang="en-US" i="1" dirty="0"/>
              <a:t>Analog</a:t>
            </a:r>
            <a:r>
              <a:rPr lang="en-US" dirty="0"/>
              <a:t> </a:t>
            </a:r>
            <a:r>
              <a:rPr lang="en-US" sz="2000" dirty="0">
                <a:hlinkClick r:id="rId2"/>
              </a:rPr>
              <a:t>http://www.analogsf.com/contact-us/writers-guidelines/</a:t>
            </a:r>
            <a:r>
              <a:rPr lang="en-US" sz="2000" dirty="0"/>
              <a:t> </a:t>
            </a:r>
            <a:endParaRPr lang="en-US" dirty="0"/>
          </a:p>
          <a:p>
            <a:r>
              <a:rPr lang="en-US" i="1" dirty="0"/>
              <a:t>Asimov's Science Fiction </a:t>
            </a:r>
            <a:r>
              <a:rPr lang="en-US" sz="2000" i="1" dirty="0">
                <a:hlinkClick r:id="rId3"/>
              </a:rPr>
              <a:t>http://www.asimovs.com/contact-us/writers-guidelines/_</a:t>
            </a:r>
            <a:r>
              <a:rPr lang="en-US" sz="2000" i="1" dirty="0"/>
              <a:t> </a:t>
            </a:r>
            <a:endParaRPr lang="en-US" i="1" dirty="0"/>
          </a:p>
          <a:p>
            <a:r>
              <a:rPr lang="en-US" i="1" dirty="0"/>
              <a:t>Fantasy and Science Fiction Magazine </a:t>
            </a:r>
            <a:r>
              <a:rPr lang="en-US" sz="2000" i="1" dirty="0">
                <a:hlinkClick r:id="rId4"/>
              </a:rPr>
              <a:t>https://www.sfsite.com/fsf/glines.htm</a:t>
            </a:r>
            <a:r>
              <a:rPr lang="en-US" sz="2000" i="1" dirty="0"/>
              <a:t> </a:t>
            </a:r>
          </a:p>
          <a:p>
            <a:r>
              <a:rPr lang="en-US" i="1" dirty="0"/>
              <a:t>Lightspeed</a:t>
            </a:r>
            <a:r>
              <a:rPr lang="en-US" sz="2000" i="1" dirty="0"/>
              <a:t> </a:t>
            </a:r>
            <a:r>
              <a:rPr lang="en-US" sz="2000" i="1" dirty="0">
                <a:hlinkClick r:id="rId5"/>
              </a:rPr>
              <a:t>https://johnjosephadams.moksha.io/publication/lightspeed</a:t>
            </a:r>
            <a:r>
              <a:rPr lang="en-US" sz="2000" i="1" dirty="0"/>
              <a:t> </a:t>
            </a:r>
            <a:endParaRPr lang="en-US" sz="2400" i="1" dirty="0"/>
          </a:p>
          <a:p>
            <a:r>
              <a:rPr lang="en-US" i="1" dirty="0"/>
              <a:t>Clarkesworld </a:t>
            </a:r>
            <a:r>
              <a:rPr lang="en-US" sz="2000" i="1" dirty="0">
                <a:hlinkClick r:id="rId6"/>
              </a:rPr>
              <a:t>http://clarkesworldmagazine.com/submissions_tracker/</a:t>
            </a:r>
            <a:r>
              <a:rPr lang="en-US" sz="2000" i="1" dirty="0"/>
              <a:t> </a:t>
            </a:r>
          </a:p>
          <a:p>
            <a:r>
              <a:rPr lang="en-US" i="1" dirty="0"/>
              <a:t>Strange Horizons </a:t>
            </a:r>
            <a:r>
              <a:rPr lang="en-US" sz="2000" i="1" dirty="0">
                <a:hlinkClick r:id="rId7"/>
              </a:rPr>
              <a:t>http://strangehorizons.com/submit/fiction-submission-guidelines/</a:t>
            </a:r>
            <a:r>
              <a:rPr lang="en-US" sz="2000" i="1" dirty="0"/>
              <a:t> </a:t>
            </a:r>
          </a:p>
          <a:p>
            <a:r>
              <a:rPr lang="en-US" i="1" dirty="0"/>
              <a:t>Beneath Ceaseless Skies</a:t>
            </a:r>
            <a:r>
              <a:rPr lang="en-US" sz="2000" i="1" dirty="0"/>
              <a:t> </a:t>
            </a:r>
            <a:r>
              <a:rPr lang="en-US" sz="2000" i="1" dirty="0">
                <a:hlinkClick r:id="rId8"/>
              </a:rPr>
              <a:t>http://www.beneath-ceaseless-skies.com/submissions/</a:t>
            </a:r>
            <a:r>
              <a:rPr lang="en-US" sz="2000" i="1" dirty="0"/>
              <a:t> </a:t>
            </a:r>
            <a:endParaRPr lang="en-US" sz="3600" i="1" dirty="0"/>
          </a:p>
          <a:p>
            <a:r>
              <a:rPr lang="en-US" i="1" dirty="0"/>
              <a:t>Apex </a:t>
            </a:r>
            <a:r>
              <a:rPr lang="en-US" sz="2000" i="1" dirty="0">
                <a:hlinkClick r:id="rId9"/>
              </a:rPr>
              <a:t>https://www.apex-magazine.com/submission-guidelines/</a:t>
            </a:r>
            <a:r>
              <a:rPr lang="en-US" sz="2000" i="1" dirty="0"/>
              <a:t> </a:t>
            </a:r>
          </a:p>
          <a:p>
            <a:r>
              <a:rPr lang="en-US" i="1" dirty="0"/>
              <a:t>Three-Lobed Burning Eye </a:t>
            </a:r>
            <a:r>
              <a:rPr lang="en-US" sz="2000" i="1" dirty="0">
                <a:hlinkClick r:id="rId10"/>
              </a:rPr>
              <a:t>http://www.3lobedmag.com/submissions.html</a:t>
            </a:r>
            <a:r>
              <a:rPr lang="en-US" sz="2000" i="1" dirty="0"/>
              <a:t> </a:t>
            </a:r>
          </a:p>
          <a:p>
            <a:r>
              <a:rPr lang="en-US" i="1" dirty="0"/>
              <a:t>Shimmer</a:t>
            </a:r>
            <a:r>
              <a:rPr lang="en-US" sz="2000" i="1" dirty="0"/>
              <a:t> </a:t>
            </a:r>
            <a:r>
              <a:rPr lang="en-US" sz="2000" i="1" dirty="0">
                <a:hlinkClick r:id="rId11"/>
              </a:rPr>
              <a:t>https://www.shimmerzine.com/guidelines/fiction-guidelines/</a:t>
            </a:r>
            <a:r>
              <a:rPr lang="en-US" sz="2000" i="1" dirty="0"/>
              <a:t> </a:t>
            </a:r>
          </a:p>
          <a:p>
            <a:r>
              <a:rPr lang="en-US" i="1" dirty="0"/>
              <a:t>Space and Time </a:t>
            </a:r>
            <a:r>
              <a:rPr lang="en-US" sz="2000" i="1" dirty="0">
                <a:hlinkClick r:id="rId12"/>
              </a:rPr>
              <a:t>http://www.spaceandtimemagazine.com/tag/submissions/</a:t>
            </a:r>
            <a:r>
              <a:rPr lang="en-US" sz="2000" i="1" dirty="0"/>
              <a:t> </a:t>
            </a:r>
            <a:endParaRPr lang="en-US" i="1" dirty="0"/>
          </a:p>
        </p:txBody>
      </p:sp>
    </p:spTree>
    <p:extLst>
      <p:ext uri="{BB962C8B-B14F-4D97-AF65-F5344CB8AC3E}">
        <p14:creationId xmlns:p14="http://schemas.microsoft.com/office/powerpoint/2010/main" val="149482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72D0-131D-4DE7-8442-5DB6A873CCE6}"/>
              </a:ext>
            </a:extLst>
          </p:cNvPr>
          <p:cNvSpPr>
            <a:spLocks noGrp="1"/>
          </p:cNvSpPr>
          <p:nvPr>
            <p:ph type="title"/>
          </p:nvPr>
        </p:nvSpPr>
        <p:spPr/>
        <p:txBody>
          <a:bodyPr/>
          <a:lstStyle/>
          <a:p>
            <a:pPr algn="ctr"/>
            <a:r>
              <a:rPr lang="en-US" dirty="0"/>
              <a:t>Further Resources:</a:t>
            </a:r>
            <a:br>
              <a:rPr lang="en-US" dirty="0"/>
            </a:br>
            <a:r>
              <a:rPr lang="en-US" dirty="0"/>
              <a:t>New Writer Friendly Magazines</a:t>
            </a:r>
          </a:p>
        </p:txBody>
      </p:sp>
      <p:sp>
        <p:nvSpPr>
          <p:cNvPr id="3" name="Content Placeholder 2">
            <a:extLst>
              <a:ext uri="{FF2B5EF4-FFF2-40B4-BE49-F238E27FC236}">
                <a16:creationId xmlns:a16="http://schemas.microsoft.com/office/drawing/2014/main" id="{56195317-4F83-4C70-BEF7-F807E3DD940A}"/>
              </a:ext>
            </a:extLst>
          </p:cNvPr>
          <p:cNvSpPr>
            <a:spLocks noGrp="1"/>
          </p:cNvSpPr>
          <p:nvPr>
            <p:ph idx="1"/>
          </p:nvPr>
        </p:nvSpPr>
        <p:spPr/>
        <p:txBody>
          <a:bodyPr>
            <a:normAutofit/>
          </a:bodyPr>
          <a:lstStyle/>
          <a:p>
            <a:r>
              <a:rPr lang="en-US" i="1" dirty="0"/>
              <a:t>The Scarlet Leaf Review </a:t>
            </a:r>
            <a:r>
              <a:rPr lang="en-US" sz="2000" dirty="0">
                <a:hlinkClick r:id="rId2"/>
              </a:rPr>
              <a:t>https://www.scarletleafreview.com/submissions.html</a:t>
            </a:r>
            <a:r>
              <a:rPr lang="en-US" sz="2000" dirty="0"/>
              <a:t> </a:t>
            </a:r>
          </a:p>
          <a:p>
            <a:r>
              <a:rPr lang="en-US" i="1" dirty="0"/>
              <a:t>Arrow Rock </a:t>
            </a:r>
            <a:r>
              <a:rPr lang="en-US" sz="1800" i="1" dirty="0">
                <a:hlinkClick r:id="rId3"/>
              </a:rPr>
              <a:t>http://www.lindenwood.edu/academics/beyond-the-classroom/publications/arrow-rock/</a:t>
            </a:r>
            <a:r>
              <a:rPr lang="en-US" sz="1800" i="1" dirty="0"/>
              <a:t> </a:t>
            </a:r>
          </a:p>
          <a:p>
            <a:r>
              <a:rPr lang="en-US" i="1" dirty="0"/>
              <a:t>Bewildering Stories </a:t>
            </a:r>
            <a:r>
              <a:rPr lang="en-US" sz="2000" dirty="0">
                <a:hlinkClick r:id="rId4"/>
              </a:rPr>
              <a:t>http://www.bewilderingstories.com/submissions.html</a:t>
            </a:r>
            <a:r>
              <a:rPr lang="en-US" sz="2000" dirty="0"/>
              <a:t> </a:t>
            </a:r>
          </a:p>
          <a:p>
            <a:r>
              <a:rPr lang="en-US" i="1" dirty="0"/>
              <a:t>Fiction on the Web </a:t>
            </a:r>
            <a:r>
              <a:rPr lang="en-US" sz="2000" dirty="0">
                <a:hlinkClick r:id="rId5"/>
              </a:rPr>
              <a:t>https://www.fictionontheweb.co.uk/p/submissions.html</a:t>
            </a:r>
            <a:r>
              <a:rPr lang="en-US" sz="2000" dirty="0"/>
              <a:t> </a:t>
            </a:r>
          </a:p>
          <a:p>
            <a:r>
              <a:rPr lang="en-US" i="1" dirty="0"/>
              <a:t>The Drabble </a:t>
            </a:r>
            <a:r>
              <a:rPr lang="en-US" sz="2000" dirty="0">
                <a:hlinkClick r:id="rId6"/>
              </a:rPr>
              <a:t>http://www.thedrabble.com/</a:t>
            </a:r>
            <a:r>
              <a:rPr lang="en-US" sz="2000" dirty="0"/>
              <a:t> </a:t>
            </a:r>
          </a:p>
          <a:p>
            <a:r>
              <a:rPr lang="en-US" i="1" dirty="0"/>
              <a:t>Literally Stories </a:t>
            </a:r>
            <a:r>
              <a:rPr lang="en-US" sz="2000" dirty="0">
                <a:hlinkClick r:id="rId7"/>
              </a:rPr>
              <a:t>https</a:t>
            </a:r>
            <a:r>
              <a:rPr lang="en-US" sz="2000" i="1" dirty="0">
                <a:hlinkClick r:id="rId7"/>
              </a:rPr>
              <a:t>://literallystories2014.com/submission-guidelines/</a:t>
            </a:r>
            <a:r>
              <a:rPr lang="en-US" sz="2000" i="1" dirty="0"/>
              <a:t> </a:t>
            </a:r>
          </a:p>
        </p:txBody>
      </p:sp>
    </p:spTree>
    <p:extLst>
      <p:ext uri="{BB962C8B-B14F-4D97-AF65-F5344CB8AC3E}">
        <p14:creationId xmlns:p14="http://schemas.microsoft.com/office/powerpoint/2010/main" val="2013792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83F9-3DCB-455B-AB5C-B67FF08D829F}"/>
              </a:ext>
            </a:extLst>
          </p:cNvPr>
          <p:cNvSpPr>
            <a:spLocks noGrp="1"/>
          </p:cNvSpPr>
          <p:nvPr>
            <p:ph type="title"/>
          </p:nvPr>
        </p:nvSpPr>
        <p:spPr/>
        <p:txBody>
          <a:bodyPr/>
          <a:lstStyle/>
          <a:p>
            <a:pPr algn="ctr"/>
            <a:r>
              <a:rPr lang="en-US" dirty="0"/>
              <a:t>Further Resources:</a:t>
            </a:r>
            <a:br>
              <a:rPr lang="en-US" dirty="0"/>
            </a:br>
            <a:r>
              <a:rPr lang="en-US" dirty="0"/>
              <a:t>Magazines that Respond quickly</a:t>
            </a:r>
          </a:p>
        </p:txBody>
      </p:sp>
      <p:sp>
        <p:nvSpPr>
          <p:cNvPr id="3" name="Content Placeholder 2">
            <a:extLst>
              <a:ext uri="{FF2B5EF4-FFF2-40B4-BE49-F238E27FC236}">
                <a16:creationId xmlns:a16="http://schemas.microsoft.com/office/drawing/2014/main" id="{B2C304F2-1B29-4145-B2F0-5499EC2A98AD}"/>
              </a:ext>
            </a:extLst>
          </p:cNvPr>
          <p:cNvSpPr>
            <a:spLocks noGrp="1"/>
          </p:cNvSpPr>
          <p:nvPr>
            <p:ph idx="1"/>
          </p:nvPr>
        </p:nvSpPr>
        <p:spPr>
          <a:xfrm>
            <a:off x="377371" y="1690688"/>
            <a:ext cx="11364686" cy="5264293"/>
          </a:xfrm>
        </p:spPr>
        <p:txBody>
          <a:bodyPr numCol="2">
            <a:normAutofit fontScale="77500" lnSpcReduction="20000"/>
          </a:bodyPr>
          <a:lstStyle/>
          <a:p>
            <a:pPr marL="0" indent="0">
              <a:lnSpc>
                <a:spcPct val="170000"/>
              </a:lnSpc>
              <a:buNone/>
            </a:pPr>
            <a:r>
              <a:rPr lang="en-US" dirty="0" err="1"/>
              <a:t>Riggwelter</a:t>
            </a:r>
            <a:r>
              <a:rPr lang="en-US" dirty="0"/>
              <a:t> (0.5 days)</a:t>
            </a:r>
            <a:br>
              <a:rPr lang="en-US" dirty="0"/>
            </a:br>
            <a:r>
              <a:rPr lang="en-US" dirty="0"/>
              <a:t>Eunoia Review (0.9 days)</a:t>
            </a:r>
            <a:br>
              <a:rPr lang="en-US" dirty="0"/>
            </a:br>
            <a:r>
              <a:rPr lang="en-US" dirty="0"/>
              <a:t>The Dark Magazine (1.5 days)</a:t>
            </a:r>
            <a:br>
              <a:rPr lang="en-US" dirty="0"/>
            </a:br>
            <a:r>
              <a:rPr lang="en-US" dirty="0"/>
              <a:t>The Penn Review (1.8 days)</a:t>
            </a:r>
            <a:br>
              <a:rPr lang="en-US" dirty="0"/>
            </a:br>
            <a:r>
              <a:rPr lang="en-US" dirty="0"/>
              <a:t> </a:t>
            </a:r>
            <a:r>
              <a:rPr lang="en-US" dirty="0" err="1"/>
              <a:t>Metaphorosis</a:t>
            </a:r>
            <a:r>
              <a:rPr lang="en-US" dirty="0"/>
              <a:t> (2.0 days)</a:t>
            </a:r>
          </a:p>
          <a:p>
            <a:pPr marL="0" indent="0">
              <a:lnSpc>
                <a:spcPct val="170000"/>
              </a:lnSpc>
              <a:buNone/>
            </a:pPr>
            <a:r>
              <a:rPr lang="en-US" dirty="0"/>
              <a:t> Jellyfish Review (2.0 days)</a:t>
            </a:r>
            <a:br>
              <a:rPr lang="en-US" dirty="0"/>
            </a:br>
            <a:r>
              <a:rPr lang="en-US" dirty="0" err="1"/>
              <a:t>Clarkesworld</a:t>
            </a:r>
            <a:r>
              <a:rPr lang="en-US" dirty="0"/>
              <a:t> Magazine (3.1 days)</a:t>
            </a:r>
            <a:br>
              <a:rPr lang="en-US" dirty="0"/>
            </a:br>
            <a:r>
              <a:rPr lang="en-US" dirty="0"/>
              <a:t> The </a:t>
            </a:r>
            <a:r>
              <a:rPr lang="en-US" dirty="0" err="1"/>
              <a:t>Threepenny</a:t>
            </a:r>
            <a:r>
              <a:rPr lang="en-US" dirty="0"/>
              <a:t> Review (3.3 days)</a:t>
            </a:r>
            <a:br>
              <a:rPr lang="en-US" dirty="0"/>
            </a:br>
            <a:r>
              <a:rPr lang="en-US" dirty="0"/>
              <a:t> Star 82 Review (*82) (3.9 days)</a:t>
            </a:r>
            <a:br>
              <a:rPr lang="en-US" dirty="0"/>
            </a:br>
            <a:r>
              <a:rPr lang="en-US" dirty="0"/>
              <a:t>Ghost Parachute (4.2 days)</a:t>
            </a:r>
            <a:br>
              <a:rPr lang="en-US" dirty="0"/>
            </a:br>
            <a:r>
              <a:rPr lang="en-US" dirty="0"/>
              <a:t> Fantasy &amp; Science Fiction (F&amp;SF) (4.9 days)</a:t>
            </a:r>
          </a:p>
          <a:p>
            <a:pPr marL="0" indent="0">
              <a:lnSpc>
                <a:spcPct val="170000"/>
              </a:lnSpc>
              <a:buNone/>
            </a:pPr>
            <a:r>
              <a:rPr lang="en-US" dirty="0"/>
              <a:t> Gone Lawn (5.0 days)</a:t>
            </a:r>
            <a:br>
              <a:rPr lang="en-US" dirty="0"/>
            </a:br>
            <a:r>
              <a:rPr lang="en-US" dirty="0"/>
              <a:t> After the Pause (5.3 days) </a:t>
            </a:r>
            <a:br>
              <a:rPr lang="en-US" dirty="0"/>
            </a:br>
            <a:r>
              <a:rPr lang="en-US" dirty="0"/>
              <a:t>OCCULUM (6.4 days)</a:t>
            </a:r>
          </a:p>
          <a:p>
            <a:pPr marL="0" indent="0">
              <a:lnSpc>
                <a:spcPct val="170000"/>
              </a:lnSpc>
              <a:buNone/>
            </a:pPr>
            <a:r>
              <a:rPr lang="en-US" dirty="0"/>
              <a:t> </a:t>
            </a:r>
            <a:r>
              <a:rPr lang="en-US" dirty="0" err="1"/>
              <a:t>MoonPark</a:t>
            </a:r>
            <a:r>
              <a:rPr lang="en-US" dirty="0"/>
              <a:t> Review (6.7 days)</a:t>
            </a:r>
            <a:br>
              <a:rPr lang="en-US" dirty="0"/>
            </a:br>
            <a:r>
              <a:rPr lang="en-US" dirty="0"/>
              <a:t>Asymmetry (7.1 days)</a:t>
            </a:r>
          </a:p>
          <a:p>
            <a:pPr marL="0" indent="0">
              <a:lnSpc>
                <a:spcPct val="170000"/>
              </a:lnSpc>
              <a:buNone/>
            </a:pPr>
            <a:r>
              <a:rPr lang="en-US" dirty="0"/>
              <a:t>Eastern Iowa Review (7.3 days)</a:t>
            </a:r>
          </a:p>
          <a:p>
            <a:pPr marL="0" indent="0">
              <a:lnSpc>
                <a:spcPct val="170000"/>
              </a:lnSpc>
              <a:buNone/>
            </a:pPr>
            <a:r>
              <a:rPr lang="en-US" dirty="0"/>
              <a:t> Five on the Fifth (7.4 days)</a:t>
            </a:r>
            <a:br>
              <a:rPr lang="en-US" dirty="0"/>
            </a:br>
            <a:r>
              <a:rPr lang="en-US" dirty="0"/>
              <a:t> Shimmer (7.6 days)</a:t>
            </a:r>
          </a:p>
        </p:txBody>
      </p:sp>
    </p:spTree>
    <p:extLst>
      <p:ext uri="{BB962C8B-B14F-4D97-AF65-F5344CB8AC3E}">
        <p14:creationId xmlns:p14="http://schemas.microsoft.com/office/powerpoint/2010/main" val="412860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Agents, or “The A- word.”</a:t>
            </a:r>
          </a:p>
        </p:txBody>
      </p:sp>
      <p:sp>
        <p:nvSpPr>
          <p:cNvPr id="3" name="Content Placeholder 2"/>
          <p:cNvSpPr>
            <a:spLocks noGrp="1"/>
          </p:cNvSpPr>
          <p:nvPr>
            <p:ph idx="1"/>
          </p:nvPr>
        </p:nvSpPr>
        <p:spPr>
          <a:xfrm>
            <a:off x="838200" y="1825624"/>
            <a:ext cx="10515600" cy="4666615"/>
          </a:xfrm>
        </p:spPr>
        <p:txBody>
          <a:bodyPr>
            <a:normAutofit fontScale="92500" lnSpcReduction="20000"/>
          </a:bodyPr>
          <a:lstStyle/>
          <a:p>
            <a:r>
              <a:rPr lang="en-US" dirty="0"/>
              <a:t>Many new writers are leery of agents, but that is normally because the writer does not understand the difference between a real agent and a fraud. </a:t>
            </a:r>
          </a:p>
          <a:p>
            <a:r>
              <a:rPr lang="en-US" dirty="0"/>
              <a:t> A real agent does not demand money upfront or steal your work. </a:t>
            </a:r>
          </a:p>
          <a:p>
            <a:r>
              <a:rPr lang="en-US" dirty="0"/>
              <a:t>A quality agent </a:t>
            </a:r>
            <a:r>
              <a:rPr lang="en-US" i="1" dirty="0"/>
              <a:t>only</a:t>
            </a:r>
            <a:r>
              <a:rPr lang="en-US" dirty="0"/>
              <a:t> gets paid when the writer gets paid. Because the agent </a:t>
            </a:r>
            <a:r>
              <a:rPr lang="en-US" i="1" dirty="0"/>
              <a:t>only</a:t>
            </a:r>
            <a:r>
              <a:rPr lang="en-US" dirty="0"/>
              <a:t> gets a small percentage of what the writers gets paid, the agent will be motivated to get the best deal possible for the writer. The more money the writer gets, the more money the agent gets. </a:t>
            </a:r>
          </a:p>
          <a:p>
            <a:r>
              <a:rPr lang="en-US" dirty="0"/>
              <a:t>Agents are useful in getting a novel published because an editor may be more likely to consider your work if an agent believes in the writer and is willing to represent the writer. </a:t>
            </a:r>
          </a:p>
          <a:p>
            <a:r>
              <a:rPr lang="en-US" dirty="0"/>
              <a:t>Some of the best publishing houses will only consider manuscripts if the writer has an agent; however, plenty of other great publishing houses do not require an agent. You should always research potential publishers. </a:t>
            </a:r>
          </a:p>
          <a:p>
            <a:endParaRPr lang="en-US" dirty="0"/>
          </a:p>
        </p:txBody>
      </p:sp>
    </p:spTree>
    <p:extLst>
      <p:ext uri="{BB962C8B-B14F-4D97-AF65-F5344CB8AC3E}">
        <p14:creationId xmlns:p14="http://schemas.microsoft.com/office/powerpoint/2010/main" val="21457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Reason Two &amp; Three:</a:t>
            </a:r>
            <a:br>
              <a:rPr lang="en-US" dirty="0"/>
            </a:br>
            <a:r>
              <a:rPr lang="en-US" dirty="0"/>
              <a:t>Practice</a:t>
            </a:r>
          </a:p>
        </p:txBody>
      </p:sp>
      <p:sp>
        <p:nvSpPr>
          <p:cNvPr id="3" name="Content Placeholder 2"/>
          <p:cNvSpPr>
            <a:spLocks noGrp="1"/>
          </p:cNvSpPr>
          <p:nvPr>
            <p:ph idx="1"/>
          </p:nvPr>
        </p:nvSpPr>
        <p:spPr/>
        <p:txBody>
          <a:bodyPr>
            <a:normAutofit lnSpcReduction="10000"/>
          </a:bodyPr>
          <a:lstStyle/>
          <a:p>
            <a:r>
              <a:rPr lang="en-US" dirty="0"/>
              <a:t>There is an art to communicating with editors. It is important to sound professional and to remember that your cover letter is the first impression the editor will have of you and your writing. </a:t>
            </a:r>
          </a:p>
          <a:p>
            <a:r>
              <a:rPr lang="en-US" dirty="0"/>
              <a:t> In the guidelines, the editor will typically specify what information they need from you. Some will just ask for a brief cover letter that introduces you and your piece; others will ask for a picture, a biography, your publishing history, and the details about the genre of your piece. </a:t>
            </a:r>
          </a:p>
          <a:p>
            <a:r>
              <a:rPr lang="en-US" dirty="0"/>
              <a:t>It is good to practice utilizing “editor lingo” and writing to editors in a respectable and concise manner. No editor wants to read any more than they have to. </a:t>
            </a:r>
          </a:p>
        </p:txBody>
      </p:sp>
    </p:spTree>
    <p:extLst>
      <p:ext uri="{BB962C8B-B14F-4D97-AF65-F5344CB8AC3E}">
        <p14:creationId xmlns:p14="http://schemas.microsoft.com/office/powerpoint/2010/main" val="230606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black"/>
                </a:solidFill>
              </a:rPr>
              <a:t>Reason Two &amp; Three:</a:t>
            </a:r>
            <a:br>
              <a:rPr lang="en-US" dirty="0">
                <a:solidFill>
                  <a:prstClr val="black"/>
                </a:solidFill>
              </a:rPr>
            </a:br>
            <a:r>
              <a:rPr lang="en-US" dirty="0">
                <a:solidFill>
                  <a:prstClr val="black"/>
                </a:solidFill>
              </a:rPr>
              <a:t>Practice</a:t>
            </a:r>
            <a:endParaRPr lang="en-US" dirty="0"/>
          </a:p>
        </p:txBody>
      </p:sp>
      <p:sp>
        <p:nvSpPr>
          <p:cNvPr id="3" name="Content Placeholder 2"/>
          <p:cNvSpPr>
            <a:spLocks noGrp="1"/>
          </p:cNvSpPr>
          <p:nvPr>
            <p:ph idx="1"/>
          </p:nvPr>
        </p:nvSpPr>
        <p:spPr>
          <a:xfrm>
            <a:off x="838200" y="1825624"/>
            <a:ext cx="10515600" cy="4666615"/>
          </a:xfrm>
        </p:spPr>
        <p:txBody>
          <a:bodyPr>
            <a:normAutofit/>
          </a:bodyPr>
          <a:lstStyle/>
          <a:p>
            <a:r>
              <a:rPr lang="en-US" dirty="0"/>
              <a:t> Submitting work to journals and magazines also allows you to become comfortable with presenting your manuscript professionally. </a:t>
            </a:r>
          </a:p>
          <a:p>
            <a:r>
              <a:rPr lang="en-US" dirty="0"/>
              <a:t> Not all editors want the same format, and handing in a document that is in MLA style is not enough. Most editors prefer the William </a:t>
            </a:r>
            <a:r>
              <a:rPr lang="en-US" dirty="0" err="1"/>
              <a:t>Shunn</a:t>
            </a:r>
            <a:r>
              <a:rPr lang="en-US" dirty="0"/>
              <a:t> format; if they do not want the William </a:t>
            </a:r>
            <a:r>
              <a:rPr lang="en-US" dirty="0" err="1"/>
              <a:t>Shunn</a:t>
            </a:r>
            <a:r>
              <a:rPr lang="en-US" dirty="0"/>
              <a:t> format (the William </a:t>
            </a:r>
            <a:r>
              <a:rPr lang="en-US" dirty="0" err="1"/>
              <a:t>Shunn</a:t>
            </a:r>
            <a:r>
              <a:rPr lang="en-US" dirty="0"/>
              <a:t> format will be explained later in the PowerPoint), they will specify what they want in the guidelines. </a:t>
            </a:r>
          </a:p>
          <a:p>
            <a:r>
              <a:rPr lang="en-US" dirty="0"/>
              <a:t> If your manuscript fails to meet their formatting guidelines, many editors will delete your work (without even reading it) and send you a form, or copy/paste, rejection letter. Other editors are more lenient on format, but it is still best to follow their rules. </a:t>
            </a:r>
          </a:p>
        </p:txBody>
      </p:sp>
    </p:spTree>
    <p:extLst>
      <p:ext uri="{BB962C8B-B14F-4D97-AF65-F5344CB8AC3E}">
        <p14:creationId xmlns:p14="http://schemas.microsoft.com/office/powerpoint/2010/main" val="1575031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8452</TotalTime>
  <Words>5540</Words>
  <Application>Microsoft Office PowerPoint</Application>
  <PresentationFormat>Widescreen</PresentationFormat>
  <Paragraphs>349</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Calibri Light</vt:lpstr>
      <vt:lpstr>Office Theme</vt:lpstr>
      <vt:lpstr>Getting Fiction Short Stories Published Traditionally</vt:lpstr>
      <vt:lpstr>What we Commonly Think of with “Publishing”</vt:lpstr>
      <vt:lpstr>The Rest of the Publishing Field</vt:lpstr>
      <vt:lpstr>Why You Should care about Literary Journals and Magazines</vt:lpstr>
      <vt:lpstr>Reason One: Credentials </vt:lpstr>
      <vt:lpstr>Reason One: Credentials </vt:lpstr>
      <vt:lpstr>Agents, or “The A- word.”</vt:lpstr>
      <vt:lpstr>Reason Two &amp; Three: Practice</vt:lpstr>
      <vt:lpstr>Reason Two &amp; Three: Practice</vt:lpstr>
      <vt:lpstr>Why Format Matters so Much</vt:lpstr>
      <vt:lpstr>Reason Four: Audience Awareness</vt:lpstr>
      <vt:lpstr>Reason Four: Audience Awareness</vt:lpstr>
      <vt:lpstr> Finding a Practice Reader/ betta reader</vt:lpstr>
      <vt:lpstr>Reason 5 Plugged in: Writing Community &amp; Market</vt:lpstr>
      <vt:lpstr>Reason 5 Plugged in: Writing Community &amp; Market</vt:lpstr>
      <vt:lpstr>Finding out What Editors are Looking For</vt:lpstr>
      <vt:lpstr>Where to Find Literary Journals &amp; Magazines</vt:lpstr>
      <vt:lpstr>About Duotrope.com </vt:lpstr>
      <vt:lpstr>About TheGrinder.DiobolicalPlots.com </vt:lpstr>
      <vt:lpstr>About NewPages.com </vt:lpstr>
      <vt:lpstr>About Submittable.com </vt:lpstr>
      <vt:lpstr>About PW.org</vt:lpstr>
      <vt:lpstr>Preparing your Manuscript </vt:lpstr>
      <vt:lpstr>Preparing your Manuscript</vt:lpstr>
      <vt:lpstr>Format</vt:lpstr>
      <vt:lpstr>Unformatted Short Story</vt:lpstr>
      <vt:lpstr>First, change the font to Times New Roman or Calibri and make it a size 12. </vt:lpstr>
      <vt:lpstr>Select the text and right click. Then, click on “paragraph.”</vt:lpstr>
      <vt:lpstr>Be sure your manuscript is “double spaced” and remove the extra space between your paragraphs.</vt:lpstr>
      <vt:lpstr>The text should look like this:</vt:lpstr>
      <vt:lpstr>Write your contact information in the top, left corner. </vt:lpstr>
      <vt:lpstr>Next, write down your word count in the top, right corner. </vt:lpstr>
      <vt:lpstr>Next, insert page numbers. Have the page number be on the top right corner. </vt:lpstr>
      <vt:lpstr>Type in your last name, the keywords of your title, and separate these sections with a /.</vt:lpstr>
      <vt:lpstr>Be sure you click on the “Different First Page” button. This will keep your cover page clean.</vt:lpstr>
      <vt:lpstr>Now, click on “Close Header and Footer.”</vt:lpstr>
      <vt:lpstr>Move the title and your “by Your Name” to the center of the first page. Add some space between your story and your title. </vt:lpstr>
      <vt:lpstr>Last Formatting Tips</vt:lpstr>
      <vt:lpstr>The Language of Guidelines</vt:lpstr>
      <vt:lpstr> Simultaneous submissions/ unsimultaneous submissions </vt:lpstr>
      <vt:lpstr>Blind Submission</vt:lpstr>
      <vt:lpstr>Multiple Submissions</vt:lpstr>
      <vt:lpstr>Reprint</vt:lpstr>
      <vt:lpstr>First Rights</vt:lpstr>
      <vt:lpstr>Rewrite</vt:lpstr>
      <vt:lpstr>William Shunn Format</vt:lpstr>
      <vt:lpstr>Defining &amp; Understanding a Cover Letter, a Biography, and a Query Letter </vt:lpstr>
      <vt:lpstr>The Cover Letter</vt:lpstr>
      <vt:lpstr>Preparing your Cover Letter</vt:lpstr>
      <vt:lpstr>Cover Letter Example</vt:lpstr>
      <vt:lpstr>Cover Letter Example</vt:lpstr>
      <vt:lpstr>Cover Letter Example</vt:lpstr>
      <vt:lpstr>The Biography</vt:lpstr>
      <vt:lpstr>Example of a Biography</vt:lpstr>
      <vt:lpstr>Example of a Biography</vt:lpstr>
      <vt:lpstr>The Query Letter</vt:lpstr>
      <vt:lpstr>The Query Letter</vt:lpstr>
      <vt:lpstr>Example of a Query Letter</vt:lpstr>
      <vt:lpstr>Waiting</vt:lpstr>
      <vt:lpstr>Following the Editor’s Rules</vt:lpstr>
      <vt:lpstr>How to Submit to Your Work to the Editor</vt:lpstr>
      <vt:lpstr>Perseverance</vt:lpstr>
      <vt:lpstr>Questions</vt:lpstr>
      <vt:lpstr>Further Resources: Best Literary Magazines as of 2018</vt:lpstr>
      <vt:lpstr>Further Resources: Best Science Fiction and Fantasy Magazines as of 2018</vt:lpstr>
      <vt:lpstr>Further Resources: New Writer Friendly Magazines</vt:lpstr>
      <vt:lpstr>Further Resources: Magazines that Respond quickly</vt:lpstr>
    </vt:vector>
  </TitlesOfParts>
  <Company>Lindenwood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Fiction Published</dc:title>
  <dc:creator>HAMILTON, MOLLY  E.</dc:creator>
  <cp:lastModifiedBy>Molly Hamilton</cp:lastModifiedBy>
  <cp:revision>131</cp:revision>
  <cp:lastPrinted>2017-06-22T16:51:19Z</cp:lastPrinted>
  <dcterms:created xsi:type="dcterms:W3CDTF">2017-05-31T18:25:43Z</dcterms:created>
  <dcterms:modified xsi:type="dcterms:W3CDTF">2018-06-20T20:34:40Z</dcterms:modified>
</cp:coreProperties>
</file>