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536382-35E3-4AE1-AABB-DF0C59611D28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25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56754D-5919-448D-A903-157CE6F76FDB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190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C526F-300D-43A8-A123-882951BE3F4A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2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151D9-4E0B-4A2B-8C5F-079C59B80112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7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C595-7C15-487D-B569-D479CD8D3355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062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4725E-2A6A-4240-AD1D-00880A599009}" type="datetime1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18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FAA7F-8AF2-4C26-9FDC-0797F6B6F582}" type="datetime1">
              <a:rPr lang="en-US" smtClean="0"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80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484A8-84D4-4873-AD67-AC28DF75175E}" type="datetime1">
              <a:rPr lang="en-US" smtClean="0"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126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F094B8-6C00-4913-AAA7-B3C7CFF0B75F}" type="datetime1">
              <a:rPr lang="en-US" smtClean="0"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6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754DBD-24C5-47FF-8D2A-D3B0E040BD6C}" type="datetime1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836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B69925-1311-4456-92FC-4C9845633512}" type="datetime1">
              <a:rPr lang="en-US" smtClean="0"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76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CB672-A4BB-4544-83FD-975747CC2D64}" type="datetime1">
              <a:rPr lang="en-US" smtClean="0"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A0AEC-AA53-4F9C-91FA-DC49A531ED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632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07F7059-66D7-4A2C-9584-0F24B616C3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1926299"/>
              </p:ext>
            </p:extLst>
          </p:nvPr>
        </p:nvGraphicFramePr>
        <p:xfrm>
          <a:off x="0" y="865020"/>
          <a:ext cx="12191999" cy="5992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1127">
                  <a:extLst>
                    <a:ext uri="{9D8B030D-6E8A-4147-A177-3AD203B41FA5}">
                      <a16:colId xmlns:a16="http://schemas.microsoft.com/office/drawing/2014/main" val="1321462244"/>
                    </a:ext>
                  </a:extLst>
                </a:gridCol>
                <a:gridCol w="3980935">
                  <a:extLst>
                    <a:ext uri="{9D8B030D-6E8A-4147-A177-3AD203B41FA5}">
                      <a16:colId xmlns:a16="http://schemas.microsoft.com/office/drawing/2014/main" val="3260541081"/>
                    </a:ext>
                  </a:extLst>
                </a:gridCol>
                <a:gridCol w="4639937">
                  <a:extLst>
                    <a:ext uri="{9D8B030D-6E8A-4147-A177-3AD203B41FA5}">
                      <a16:colId xmlns:a16="http://schemas.microsoft.com/office/drawing/2014/main" val="1424006478"/>
                    </a:ext>
                  </a:extLst>
                </a:gridCol>
              </a:tblGrid>
              <a:tr h="425986"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 </a:t>
                      </a:r>
                      <a:r>
                        <a:rPr lang="en-US" dirty="0"/>
                        <a:t>Goal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Learning Assessment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Learning methods/materials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4606591"/>
                  </a:ext>
                </a:extLst>
              </a:tr>
              <a:tr h="11554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1" dirty="0">
                          <a:effectLst/>
                        </a:rPr>
                        <a:t>What do I want students to know or be able to do?</a:t>
                      </a:r>
                      <a:endParaRPr lang="en-US" sz="15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endParaRPr 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How will they demonstrate their knowledge or ability?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1" dirty="0"/>
                        <a:t>What sorts of activities and materials would help them </a:t>
                      </a:r>
                      <a:r>
                        <a:rPr lang="en-US" sz="1500" b="1" dirty="0" smtClean="0"/>
                        <a:t>learn this </a:t>
                      </a:r>
                      <a:r>
                        <a:rPr lang="en-US" sz="1500" b="1" dirty="0"/>
                        <a:t>such that they are able demonstrate their knowledge or </a:t>
                      </a:r>
                      <a:r>
                        <a:rPr lang="en-US" sz="1500" b="1" dirty="0" smtClean="0"/>
                        <a:t>ability in the ways</a:t>
                      </a:r>
                      <a:r>
                        <a:rPr lang="en-US" sz="1500" b="1" baseline="0" dirty="0" smtClean="0"/>
                        <a:t> I will ask them to do so</a:t>
                      </a:r>
                      <a:r>
                        <a:rPr lang="en-US" sz="1500" b="1" dirty="0" smtClean="0"/>
                        <a:t>?</a:t>
                      </a:r>
                      <a:endParaRPr 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86437"/>
                  </a:ext>
                </a:extLst>
              </a:tr>
              <a:tr h="14705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="1" dirty="0" smtClean="0"/>
                        <a:t>Ex: </a:t>
                      </a:r>
                      <a:r>
                        <a:rPr lang="en-US" sz="1300" i="1" dirty="0" smtClean="0"/>
                        <a:t>One year after this course (Persuasion),  I hope students will be able to apply rhetorical theories to critically evaluate persuasive communication they encounter.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smtClean="0"/>
                        <a:t>Written analysis HW assignments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smtClean="0"/>
                        <a:t>Exam questions (short answer &amp; essay)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smtClean="0"/>
                        <a:t>Persuasive artifact analysis papers</a:t>
                      </a:r>
                    </a:p>
                    <a:p>
                      <a:endParaRPr lang="en-US" sz="1300" dirty="0"/>
                    </a:p>
                    <a:p>
                      <a:endParaRPr lang="en-US" sz="13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smtClean="0"/>
                        <a:t>Read articles outlining and demonstrating modes of rhetorical analysis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smtClean="0"/>
                        <a:t>Instructor modeling of using rhetorical theory to critically evaluate persuasive artifacts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300" dirty="0" smtClean="0"/>
                        <a:t>In-class written analysis of artifacts followed by discussion/feedback</a:t>
                      </a:r>
                      <a:endParaRPr lang="en-US" sz="13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8464949"/>
                  </a:ext>
                </a:extLst>
              </a:tr>
              <a:tr h="14705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i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i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i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i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i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i="1" dirty="0" smtClean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3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441404"/>
                  </a:ext>
                </a:extLst>
              </a:tr>
              <a:tr h="14705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i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i="1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i="1" dirty="0" smtClean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3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300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435239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4CFFA0-BFAC-4E9A-8D03-7123EA12DE7A}"/>
              </a:ext>
            </a:extLst>
          </p:cNvPr>
          <p:cNvSpPr txBox="1"/>
          <p:nvPr/>
        </p:nvSpPr>
        <p:spPr>
          <a:xfrm>
            <a:off x="2481718" y="190535"/>
            <a:ext cx="730113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5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+mn-cs"/>
              </a:rPr>
              <a:t>Simple Template for Backwards Design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5F265A-9FB3-4812-995A-7F83EFB7F0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3A0AEC-AA53-4F9C-91FA-DC49A531ED35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205308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E1F094404AB3449714BBF6648E9483" ma:contentTypeVersion="0" ma:contentTypeDescription="Create a new document." ma:contentTypeScope="" ma:versionID="004622a4b52350f87aba5d9ef0cd2e0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967b7be50301903c78f9c39c6fd9af8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22EFEDF-57E4-420C-91B1-BF935E78D80F}"/>
</file>

<file path=customXml/itemProps2.xml><?xml version="1.0" encoding="utf-8"?>
<ds:datastoreItem xmlns:ds="http://schemas.openxmlformats.org/officeDocument/2006/customXml" ds:itemID="{ADE1C066-DAA2-4DC5-8255-A1E6BC28C6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0ED158-F57C-4DE5-B310-7CA33000DBCD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18c74b24-87ce-49a4-a8bf-e3b8f92b014d"/>
    <ds:schemaRef ds:uri="9b06a3e2-24fb-4b90-af2b-1455b56ea63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138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1_Office Theme</vt:lpstr>
      <vt:lpstr>PowerPoint Presentation</vt:lpstr>
    </vt:vector>
  </TitlesOfParts>
  <Company>Lindenwood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Simple Backwards Design Template</dc:title>
  <dc:creator>Lindenwood University</dc:creator>
  <cp:lastModifiedBy>Norwood, Kristen</cp:lastModifiedBy>
  <cp:revision>1</cp:revision>
  <dcterms:created xsi:type="dcterms:W3CDTF">2020-06-09T19:18:47Z</dcterms:created>
  <dcterms:modified xsi:type="dcterms:W3CDTF">2020-06-09T19:19:26Z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0x010100B8E1F094404AB3449714BBF6648E9483</vt:lpwstr>
  </property>
</Properties>
</file>